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2" r:id="rId20"/>
    <p:sldId id="294" r:id="rId21"/>
    <p:sldId id="293" r:id="rId22"/>
    <p:sldId id="288" r:id="rId23"/>
    <p:sldId id="290" r:id="rId24"/>
    <p:sldId id="276" r:id="rId25"/>
    <p:sldId id="277" r:id="rId26"/>
    <p:sldId id="278" r:id="rId27"/>
    <p:sldId id="279" r:id="rId28"/>
    <p:sldId id="286" r:id="rId29"/>
    <p:sldId id="287"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82017-D269-4A2D-A02C-10BD8BA885DA}" type="datetimeFigureOut">
              <a:rPr lang="en-AU" smtClean="0"/>
              <a:pPr/>
              <a:t>17/10/2018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C41AC-99A1-4AA3-82C4-F79DB890DF79}"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6C41AC-99A1-4AA3-82C4-F79DB890DF79}" type="slidenum">
              <a:rPr lang="en-AU" smtClean="0"/>
              <a:pPr/>
              <a:t>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9445-E15F-4440-94FE-8EF184D524E6}" type="datetimeFigureOut">
              <a:rPr lang="en-AU" smtClean="0"/>
              <a:pPr/>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D25570-24BE-482E-9D44-053670F7AC2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9445-E15F-4440-94FE-8EF184D524E6}" type="datetimeFigureOut">
              <a:rPr lang="en-AU" smtClean="0"/>
              <a:pPr/>
              <a:t>17/10/2018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25570-24BE-482E-9D44-053670F7AC2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35696" y="188640"/>
            <a:ext cx="5292080" cy="643318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Content Placeholder 5"/>
          <p:cNvPicPr>
            <a:picLocks noGrp="1"/>
          </p:cNvPicPr>
          <p:nvPr>
            <p:ph idx="1"/>
          </p:nvPr>
        </p:nvPicPr>
        <p:blipFill>
          <a:blip r:embed="rId4" cstate="print"/>
          <a:srcRect l="21441" r="11042" b="8453"/>
          <a:stretch>
            <a:fillRect/>
          </a:stretch>
        </p:blipFill>
        <p:spPr bwMode="auto">
          <a:xfrm>
            <a:off x="1259632" y="1793068"/>
            <a:ext cx="3384376" cy="3168352"/>
          </a:xfrm>
          <a:prstGeom prst="rect">
            <a:avLst/>
          </a:prstGeom>
          <a:noFill/>
          <a:ln w="9525">
            <a:noFill/>
            <a:miter lim="800000"/>
            <a:headEnd/>
            <a:tailEnd/>
          </a:ln>
        </p:spPr>
      </p:pic>
      <p:sp>
        <p:nvSpPr>
          <p:cNvPr id="24578" name="Text Box 2"/>
          <p:cNvSpPr txBox="1">
            <a:spLocks noChangeArrowheads="1"/>
          </p:cNvSpPr>
          <p:nvPr/>
        </p:nvSpPr>
        <p:spPr bwMode="auto">
          <a:xfrm>
            <a:off x="5508104" y="1772816"/>
            <a:ext cx="2520280" cy="1656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AU" sz="2400" b="0" i="0" u="none" strike="noStrike" cap="none" normalizeH="0" baseline="0" dirty="0" smtClean="0">
                <a:ln>
                  <a:noFill/>
                </a:ln>
                <a:solidFill>
                  <a:schemeClr val="tx1"/>
                </a:solidFill>
                <a:effectLst/>
                <a:latin typeface="Qlassik Bold" pitchFamily="18" charset="0"/>
                <a:cs typeface="Arial" pitchFamily="34" charset="0"/>
              </a:rPr>
              <a:t>1) Place the middle of the coloured cap rim under the back (nape) of neck, then wrap rim over the ears &amp; across the forehead.</a:t>
            </a:r>
            <a:endParaRPr kumimoji="0" lang="en-US" sz="2400" b="0" i="0" u="none" strike="noStrike" cap="none" normalizeH="0" baseline="0" dirty="0" smtClean="0">
              <a:ln>
                <a:noFill/>
              </a:ln>
              <a:solidFill>
                <a:schemeClr val="tx1"/>
              </a:solidFill>
              <a:effectLst/>
              <a:latin typeface="Qlassik Bold"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1043608" y="1772816"/>
            <a:ext cx="3394720" cy="2764904"/>
          </a:xfrm>
        </p:spPr>
        <p:txBody>
          <a:bodyPr>
            <a:normAutofit/>
          </a:bodyPr>
          <a:lstStyle/>
          <a:p>
            <a:pPr>
              <a:buNone/>
            </a:pPr>
            <a:r>
              <a:rPr lang="en-AU" sz="2400" dirty="0" smtClean="0">
                <a:latin typeface="Qlassik Bold" pitchFamily="18" charset="0"/>
              </a:rPr>
              <a:t>2) Ensure there is some overlap of the cap rim, where it joins. No overlap means the cap is too small. So, use the next size up. Vary the overlap site, with cares. </a:t>
            </a:r>
            <a:endParaRPr lang="en-AU" sz="2400"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8247" t="6839" r="19332" b="5545"/>
          <a:stretch>
            <a:fillRect/>
          </a:stretch>
        </p:blipFill>
        <p:spPr bwMode="auto">
          <a:xfrm>
            <a:off x="5292080" y="1628800"/>
            <a:ext cx="3024336" cy="30243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292080" y="1600201"/>
            <a:ext cx="3394720" cy="2908920"/>
          </a:xfrm>
        </p:spPr>
        <p:txBody>
          <a:bodyPr>
            <a:normAutofit fontScale="85000" lnSpcReduction="10000"/>
          </a:bodyPr>
          <a:lstStyle/>
          <a:p>
            <a:pPr>
              <a:buNone/>
            </a:pPr>
            <a:r>
              <a:rPr lang="en-AU" dirty="0" smtClean="0">
                <a:latin typeface="Qlassik Bold" pitchFamily="18" charset="0"/>
              </a:rPr>
              <a:t>3) Secure cap with hook tab, onto coloured loop rim of cap. Have a snug but </a:t>
            </a:r>
            <a:r>
              <a:rPr lang="en-AU" u="sng" dirty="0" smtClean="0">
                <a:solidFill>
                  <a:srgbClr val="FF0000"/>
                </a:solidFill>
                <a:latin typeface="Qlassik Bold" pitchFamily="18" charset="0"/>
              </a:rPr>
              <a:t>NOT</a:t>
            </a:r>
            <a:r>
              <a:rPr lang="en-AU" dirty="0" smtClean="0">
                <a:latin typeface="Qlassik Bold" pitchFamily="18" charset="0"/>
              </a:rPr>
              <a:t> tight fit. If tab crosses stitched line on rim, use a smaller cap.</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a:stretch>
            <a:fillRect/>
          </a:stretch>
        </p:blipFill>
        <p:spPr bwMode="auto">
          <a:xfrm>
            <a:off x="971600" y="1484784"/>
            <a:ext cx="4017277" cy="33123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82352"/>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347864" y="764704"/>
            <a:ext cx="2386608" cy="4248472"/>
          </a:xfrm>
        </p:spPr>
        <p:txBody>
          <a:bodyPr>
            <a:normAutofit fontScale="92500" lnSpcReduction="20000"/>
          </a:bodyPr>
          <a:lstStyle/>
          <a:p>
            <a:pPr>
              <a:buNone/>
            </a:pPr>
            <a:r>
              <a:rPr lang="en-AU" sz="1800" dirty="0" smtClean="0">
                <a:latin typeface="Qlassik Bold" pitchFamily="18" charset="0"/>
              </a:rPr>
              <a:t>4) Place the chin inside Chin Strap slit, to </a:t>
            </a:r>
            <a:r>
              <a:rPr lang="en-AU" sz="1800" dirty="0" smtClean="0">
                <a:solidFill>
                  <a:srgbClr val="FF0000"/>
                </a:solidFill>
                <a:latin typeface="Qlassik Bold" pitchFamily="18" charset="0"/>
              </a:rPr>
              <a:t>gently</a:t>
            </a:r>
            <a:r>
              <a:rPr lang="en-AU" sz="1800" dirty="0" smtClean="0">
                <a:latin typeface="Qlassik Bold" pitchFamily="18" charset="0"/>
              </a:rPr>
              <a:t> hold the mouth shut. Feeding tubes can be threaded through the slit. </a:t>
            </a: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endParaRPr lang="en-AU" sz="1800" dirty="0" smtClean="0">
              <a:latin typeface="Qlassik Bold" pitchFamily="18" charset="0"/>
            </a:endParaRPr>
          </a:p>
          <a:p>
            <a:pPr>
              <a:buNone/>
            </a:pPr>
            <a:r>
              <a:rPr lang="en-AU" sz="1800" dirty="0" smtClean="0">
                <a:latin typeface="Qlassik Bold" pitchFamily="18" charset="0"/>
              </a:rPr>
              <a:t>Attach to the </a:t>
            </a:r>
            <a:r>
              <a:rPr lang="en-AU" sz="1800" b="1" dirty="0" smtClean="0">
                <a:latin typeface="Qlassik Bold" pitchFamily="18" charset="0"/>
              </a:rPr>
              <a:t>Neo</a:t>
            </a:r>
            <a:r>
              <a:rPr lang="en-AU" sz="1800" dirty="0" smtClean="0">
                <a:latin typeface="Qlassik Bold" pitchFamily="18" charset="0"/>
              </a:rPr>
              <a:t>- </a:t>
            </a:r>
            <a:r>
              <a:rPr lang="en-AU" sz="1800" dirty="0" err="1" smtClean="0">
                <a:latin typeface="Qlassik Bold" pitchFamily="18" charset="0"/>
              </a:rPr>
              <a:t>prene</a:t>
            </a:r>
            <a:r>
              <a:rPr lang="en-AU" sz="1800" dirty="0" smtClean="0">
                <a:latin typeface="Qlassik Bold" pitchFamily="18" charset="0"/>
              </a:rPr>
              <a:t> rim of cap with the two 13mm x 60mm small fasteners, either side.    </a:t>
            </a:r>
          </a:p>
          <a:p>
            <a:pPr>
              <a:buNone/>
            </a:pPr>
            <a:r>
              <a:rPr lang="en-AU" sz="1800" dirty="0" smtClean="0">
                <a:latin typeface="Qlassik Bold" pitchFamily="18" charset="0"/>
              </a:rPr>
              <a:t>NB: this step can be done at any time.                      </a:t>
            </a:r>
          </a:p>
          <a:p>
            <a:endParaRPr lang="en-AU" sz="18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9646" r="13858" b="5545"/>
          <a:stretch>
            <a:fillRect/>
          </a:stretch>
        </p:blipFill>
        <p:spPr bwMode="auto">
          <a:xfrm>
            <a:off x="539552" y="1700808"/>
            <a:ext cx="2880320" cy="2808312"/>
          </a:xfrm>
          <a:prstGeom prst="rect">
            <a:avLst/>
          </a:prstGeom>
          <a:noFill/>
          <a:ln w="9525">
            <a:noFill/>
            <a:miter lim="800000"/>
            <a:headEnd/>
            <a:tailEnd/>
          </a:ln>
        </p:spPr>
      </p:pic>
      <p:pic>
        <p:nvPicPr>
          <p:cNvPr id="7" name="Picture 6"/>
          <p:cNvPicPr/>
          <p:nvPr/>
        </p:nvPicPr>
        <p:blipFill>
          <a:blip r:embed="rId5" cstate="print"/>
          <a:srcRect l="4662" t="4436" r="7245"/>
          <a:stretch>
            <a:fillRect/>
          </a:stretch>
        </p:blipFill>
        <p:spPr bwMode="auto">
          <a:xfrm>
            <a:off x="5796136" y="1700808"/>
            <a:ext cx="2952328" cy="2808312"/>
          </a:xfrm>
          <a:prstGeom prst="rect">
            <a:avLst/>
          </a:prstGeom>
          <a:noFill/>
          <a:ln w="9525">
            <a:noFill/>
            <a:miter lim="800000"/>
            <a:headEnd/>
            <a:tailEnd/>
          </a:ln>
        </p:spPr>
      </p:pic>
      <p:pic>
        <p:nvPicPr>
          <p:cNvPr id="9" name="Picture 8" descr="IMG_0668.JPG"/>
          <p:cNvPicPr/>
          <p:nvPr/>
        </p:nvPicPr>
        <p:blipFill>
          <a:blip r:embed="rId6" cstate="print"/>
          <a:srcRect l="53844" t="48781" r="25383" b="21064"/>
          <a:stretch>
            <a:fillRect/>
          </a:stretch>
        </p:blipFill>
        <p:spPr>
          <a:xfrm>
            <a:off x="4000842" y="2187772"/>
            <a:ext cx="1190625" cy="1295400"/>
          </a:xfrm>
          <a:prstGeom prst="rect">
            <a:avLst/>
          </a:prstGeom>
        </p:spPr>
      </p:pic>
      <p:sp>
        <p:nvSpPr>
          <p:cNvPr id="10" name="Rectangle 9"/>
          <p:cNvSpPr/>
          <p:nvPr/>
        </p:nvSpPr>
        <p:spPr>
          <a:xfrm>
            <a:off x="539552" y="4941168"/>
            <a:ext cx="8208912" cy="646331"/>
          </a:xfrm>
          <a:prstGeom prst="rect">
            <a:avLst/>
          </a:prstGeom>
        </p:spPr>
        <p:txBody>
          <a:bodyPr wrap="square">
            <a:spAutoFit/>
          </a:bodyPr>
          <a:lstStyle/>
          <a:p>
            <a:pPr lvl="0">
              <a:spcBef>
                <a:spcPct val="20000"/>
              </a:spcBef>
              <a:buFont typeface="Wingdings" pitchFamily="2" charset="2"/>
              <a:buChar char="ü"/>
              <a:defRPr/>
            </a:pPr>
            <a:r>
              <a:rPr lang="en-AU" dirty="0" smtClean="0">
                <a:solidFill>
                  <a:srgbClr val="FF0000"/>
                </a:solidFill>
                <a:latin typeface="Qlassik Bold" pitchFamily="18" charset="0"/>
              </a:rPr>
              <a:t>NB new thicker chin straps are being introduced. The thicker side goes </a:t>
            </a:r>
            <a:r>
              <a:rPr lang="en-AU" u="sng" dirty="0" smtClean="0">
                <a:solidFill>
                  <a:srgbClr val="FF0000"/>
                </a:solidFill>
                <a:latin typeface="Qlassik Bold" pitchFamily="18" charset="0"/>
              </a:rPr>
              <a:t>under</a:t>
            </a:r>
            <a:r>
              <a:rPr lang="en-AU" dirty="0" smtClean="0">
                <a:solidFill>
                  <a:srgbClr val="FF0000"/>
                </a:solidFill>
                <a:latin typeface="Qlassik Bold" pitchFamily="18" charset="0"/>
              </a:rPr>
              <a:t> the chin. Do NOT use too much pressure to secure. If oedema is present, do not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600200"/>
            <a:ext cx="3682752" cy="3773016"/>
          </a:xfrm>
        </p:spPr>
        <p:txBody>
          <a:bodyPr>
            <a:normAutofit lnSpcReduction="10000"/>
          </a:bodyPr>
          <a:lstStyle/>
          <a:p>
            <a:pPr>
              <a:buNone/>
            </a:pPr>
            <a:r>
              <a:rPr lang="en-AU" sz="2400" dirty="0" smtClean="0"/>
              <a:t>5) Gather top of cap together &amp; feed into SCT, move SCT down to top of the head, creating an even &amp; snug fitting cap, as close to scalp as possible. </a:t>
            </a:r>
          </a:p>
          <a:p>
            <a:pPr>
              <a:buNone/>
            </a:pPr>
            <a:r>
              <a:rPr lang="en-AU" sz="2400" dirty="0" smtClean="0"/>
              <a:t>NB: some like to twist the cotton top, a little, to help gather evenly.</a:t>
            </a:r>
            <a:endParaRPr lang="en-AU" sz="2400"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7983" t="17006" b="11460"/>
          <a:stretch>
            <a:fillRect/>
          </a:stretch>
        </p:blipFill>
        <p:spPr bwMode="auto">
          <a:xfrm>
            <a:off x="4283968" y="1628800"/>
            <a:ext cx="4377318" cy="28803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0" y="1600201"/>
            <a:ext cx="4114800" cy="3052936"/>
          </a:xfrm>
        </p:spPr>
        <p:txBody>
          <a:bodyPr>
            <a:normAutofit lnSpcReduction="10000"/>
          </a:bodyPr>
          <a:lstStyle/>
          <a:p>
            <a:pPr>
              <a:buNone/>
            </a:pPr>
            <a:r>
              <a:rPr lang="en-AU" sz="3000" dirty="0" smtClean="0">
                <a:latin typeface="Qlassik Bold" pitchFamily="18" charset="0"/>
              </a:rPr>
              <a:t>6) </a:t>
            </a:r>
            <a:r>
              <a:rPr lang="en-AU" sz="3000" u="sng" dirty="0" smtClean="0">
                <a:solidFill>
                  <a:srgbClr val="FF0000"/>
                </a:solidFill>
                <a:latin typeface="Qlassik Bold" pitchFamily="18" charset="0"/>
              </a:rPr>
              <a:t>TIGHTEN SCT FIRMLY</a:t>
            </a:r>
            <a:r>
              <a:rPr lang="en-AU" sz="3000" dirty="0" smtClean="0">
                <a:solidFill>
                  <a:srgbClr val="FF0000"/>
                </a:solidFill>
                <a:latin typeface="Qlassik Bold" pitchFamily="18" charset="0"/>
              </a:rPr>
              <a:t>. </a:t>
            </a:r>
            <a:r>
              <a:rPr lang="en-AU" sz="3000" dirty="0" smtClean="0">
                <a:latin typeface="Qlassik Bold" pitchFamily="18" charset="0"/>
              </a:rPr>
              <a:t>It is essential that cap material does not slip through SCT. As this stops the </a:t>
            </a:r>
            <a:r>
              <a:rPr lang="en-AU" sz="3000" dirty="0" err="1" smtClean="0">
                <a:latin typeface="Qlassik Bold" pitchFamily="18" charset="0"/>
              </a:rPr>
              <a:t>Cpap</a:t>
            </a:r>
            <a:r>
              <a:rPr lang="en-AU" sz="3000" dirty="0" smtClean="0">
                <a:latin typeface="Qlassik Bold" pitchFamily="18" charset="0"/>
              </a:rPr>
              <a:t> device from moving, once secured.</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747" r="9839" b="12569"/>
          <a:stretch>
            <a:fillRect/>
          </a:stretch>
        </p:blipFill>
        <p:spPr bwMode="auto">
          <a:xfrm>
            <a:off x="683568" y="1556792"/>
            <a:ext cx="3600400" cy="30243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700808"/>
            <a:ext cx="3394720" cy="2952328"/>
          </a:xfrm>
        </p:spPr>
        <p:txBody>
          <a:bodyPr>
            <a:normAutofit fontScale="70000" lnSpcReduction="20000"/>
          </a:bodyPr>
          <a:lstStyle/>
          <a:p>
            <a:pPr>
              <a:buNone/>
            </a:pPr>
            <a:r>
              <a:rPr lang="en-AU" sz="3400" dirty="0" smtClean="0">
                <a:latin typeface="Qlassik Bold" pitchFamily="18" charset="0"/>
              </a:rPr>
              <a:t>7) If a brain monitor or scalp vein are present, &amp; the wires/tubes can't be threaded through SCT. Then, tighten SCT around the wires/tubes, as illustrated. Remove SCT, to access </a:t>
            </a:r>
            <a:r>
              <a:rPr lang="en-AU" sz="3400" dirty="0" err="1" smtClean="0">
                <a:latin typeface="Qlassik Bold" pitchFamily="18" charset="0"/>
              </a:rPr>
              <a:t>fontanelle</a:t>
            </a:r>
            <a:r>
              <a:rPr lang="en-AU" sz="3400" dirty="0" smtClean="0">
                <a:latin typeface="Qlassik Bold" pitchFamily="18" charset="0"/>
              </a:rPr>
              <a:t>, for ultrasound.</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C:\Users\Bev\Desktop\Austranter Medical\Photos\IMGP5119.JPG"/>
          <p:cNvPicPr/>
          <p:nvPr/>
        </p:nvPicPr>
        <p:blipFill>
          <a:blip r:embed="rId4" cstate="print"/>
          <a:srcRect l="24566" t="4621"/>
          <a:stretch>
            <a:fillRect/>
          </a:stretch>
        </p:blipFill>
        <p:spPr bwMode="auto">
          <a:xfrm>
            <a:off x="4155122" y="1700808"/>
            <a:ext cx="4161294" cy="295232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899592" y="3284984"/>
            <a:ext cx="7488832" cy="1872208"/>
          </a:xfrm>
        </p:spPr>
        <p:txBody>
          <a:bodyPr>
            <a:normAutofit/>
          </a:bodyPr>
          <a:lstStyle/>
          <a:p>
            <a:pPr>
              <a:buNone/>
            </a:pPr>
            <a:r>
              <a:rPr lang="en-AU" sz="2800" dirty="0" smtClean="0">
                <a:latin typeface="Qlassik Bold" pitchFamily="18" charset="0"/>
              </a:rPr>
              <a:t>8) Identify Snorkel Grip (SG) ‘ATTACH TO CAP’, attach this side of SG to the rim of cap by positioning the stitched square exactly in the midline above the baby’s </a:t>
            </a:r>
            <a:r>
              <a:rPr lang="en-AU" sz="2800" dirty="0" err="1" smtClean="0">
                <a:latin typeface="Qlassik Bold" pitchFamily="18" charset="0"/>
              </a:rPr>
              <a:t>nares</a:t>
            </a:r>
            <a:r>
              <a:rPr lang="en-AU" sz="2800" dirty="0" smtClean="0">
                <a:latin typeface="Qlassik Bold" pitchFamily="18" charset="0"/>
              </a:rPr>
              <a:t>.</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8" name="Picture 7" descr="C:\Users\Bev\Desktop\Austranter Medical\Photos\IMGP5094.JPG"/>
          <p:cNvPicPr/>
          <p:nvPr/>
        </p:nvPicPr>
        <p:blipFill>
          <a:blip r:embed="rId4" cstate="print"/>
          <a:srcRect/>
          <a:stretch>
            <a:fillRect/>
          </a:stretch>
        </p:blipFill>
        <p:spPr bwMode="auto">
          <a:xfrm>
            <a:off x="3059832" y="1196752"/>
            <a:ext cx="2865150" cy="20162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v\Desktop\Austranter Medical\Photos\IMG_7468.JPG"/>
          <p:cNvPicPr>
            <a:picLocks noChangeAspect="1" noChangeArrowheads="1"/>
          </p:cNvPicPr>
          <p:nvPr/>
        </p:nvPicPr>
        <p:blipFill>
          <a:blip r:embed="rId2" cstate="print"/>
          <a:srcRect/>
          <a:stretch>
            <a:fillRect/>
          </a:stretch>
        </p:blipFill>
        <p:spPr bwMode="auto">
          <a:xfrm rot="5400000">
            <a:off x="4946098" y="1902774"/>
            <a:ext cx="3919984" cy="2939988"/>
          </a:xfrm>
          <a:prstGeom prst="rect">
            <a:avLst/>
          </a:prstGeom>
          <a:noFill/>
        </p:spPr>
      </p:pic>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412776"/>
            <a:ext cx="4608512" cy="3960440"/>
          </a:xfrm>
        </p:spPr>
        <p:txBody>
          <a:bodyPr>
            <a:normAutofit/>
          </a:bodyPr>
          <a:lstStyle/>
          <a:p>
            <a:pPr>
              <a:buNone/>
            </a:pPr>
            <a:r>
              <a:rPr lang="en-AU" dirty="0" smtClean="0">
                <a:latin typeface="Qlassik Bold" pitchFamily="18" charset="0"/>
              </a:rPr>
              <a:t>	This allows the midline interface, when applied, to line up ‘square’ with the </a:t>
            </a:r>
            <a:r>
              <a:rPr lang="en-AU" dirty="0" err="1" smtClean="0">
                <a:latin typeface="Qlassik Bold" pitchFamily="18" charset="0"/>
              </a:rPr>
              <a:t>nares</a:t>
            </a:r>
            <a:r>
              <a:rPr lang="en-AU" dirty="0" smtClean="0">
                <a:latin typeface="Qlassik Bold" pitchFamily="18" charset="0"/>
              </a:rPr>
              <a:t>. So that the prongs do not apply more pressure on one </a:t>
            </a:r>
            <a:r>
              <a:rPr lang="en-AU" dirty="0" err="1" smtClean="0">
                <a:latin typeface="Qlassik Bold" pitchFamily="18" charset="0"/>
              </a:rPr>
              <a:t>nare</a:t>
            </a:r>
            <a:r>
              <a:rPr lang="en-AU" dirty="0" smtClean="0">
                <a:latin typeface="Qlassik Bold" pitchFamily="18" charset="0"/>
              </a:rPr>
              <a:t> from the prongs being off centre. </a:t>
            </a:r>
            <a:endParaRPr lang="en-AU" dirty="0"/>
          </a:p>
        </p:txBody>
      </p:sp>
      <p:pic>
        <p:nvPicPr>
          <p:cNvPr id="4" name="Picture 3"/>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4" cstate="print"/>
          <a:srcRect/>
          <a:stretch>
            <a:fillRect/>
          </a:stretch>
        </p:blipFill>
        <p:spPr bwMode="auto">
          <a:xfrm>
            <a:off x="259482" y="5641826"/>
            <a:ext cx="1216174" cy="1216174"/>
          </a:xfrm>
          <a:prstGeom prst="rect">
            <a:avLst/>
          </a:prstGeom>
          <a:noFill/>
        </p:spPr>
      </p:pic>
      <p:cxnSp>
        <p:nvCxnSpPr>
          <p:cNvPr id="10" name="Straight Arrow Connector 9"/>
          <p:cNvCxnSpPr/>
          <p:nvPr/>
        </p:nvCxnSpPr>
        <p:spPr>
          <a:xfrm>
            <a:off x="6732240" y="1988840"/>
            <a:ext cx="118138" cy="1728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275856" y="1412776"/>
            <a:ext cx="3096344" cy="3744416"/>
          </a:xfrm>
        </p:spPr>
        <p:txBody>
          <a:bodyPr>
            <a:normAutofit/>
          </a:bodyPr>
          <a:lstStyle/>
          <a:p>
            <a:pPr>
              <a:buNone/>
            </a:pPr>
            <a:r>
              <a:rPr lang="en-AU" sz="2800" dirty="0" smtClean="0">
                <a:latin typeface="Qlassik Bold" pitchFamily="18" charset="0"/>
              </a:rPr>
              <a:t>9</a:t>
            </a:r>
            <a:r>
              <a:rPr lang="en-AU" sz="2800" dirty="0" smtClean="0">
                <a:latin typeface="Qlassik Bold" pitchFamily="18" charset="0"/>
              </a:rPr>
              <a:t>) </a:t>
            </a:r>
            <a:r>
              <a:rPr lang="en-AU" sz="2800" dirty="0" smtClean="0">
                <a:latin typeface="Qlassik Bold" pitchFamily="18" charset="0"/>
              </a:rPr>
              <a:t>Remove backing from self adhesive wraps. Place one, lengthwise, around </a:t>
            </a:r>
            <a:r>
              <a:rPr lang="en-AU" sz="2800" dirty="0" smtClean="0">
                <a:latin typeface="Qlassik Bold" pitchFamily="18" charset="0"/>
              </a:rPr>
              <a:t>the </a:t>
            </a:r>
            <a:r>
              <a:rPr lang="en-AU" sz="2800" dirty="0" smtClean="0">
                <a:latin typeface="Qlassik Bold" pitchFamily="18" charset="0"/>
              </a:rPr>
              <a:t>corrugated </a:t>
            </a:r>
            <a:r>
              <a:rPr lang="en-AU" sz="2800" dirty="0" err="1" smtClean="0">
                <a:latin typeface="Qlassik Bold" pitchFamily="18" charset="0"/>
              </a:rPr>
              <a:t>Cpap</a:t>
            </a:r>
            <a:r>
              <a:rPr lang="en-AU" sz="2800" dirty="0" smtClean="0">
                <a:latin typeface="Qlassik Bold" pitchFamily="18" charset="0"/>
              </a:rPr>
              <a:t> </a:t>
            </a:r>
            <a:r>
              <a:rPr lang="en-AU" sz="2800" dirty="0" smtClean="0">
                <a:latin typeface="Qlassik Bold" pitchFamily="18" charset="0"/>
              </a:rPr>
              <a:t>tubing, ensuring it is above the pop off slit </a:t>
            </a:r>
            <a:endParaRPr lang="en-AU" sz="2800" dirty="0" smtClean="0">
              <a:latin typeface="Qlassik Bold" pitchFamily="18" charset="0"/>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7" name="Picture 6"/>
          <p:cNvPicPr/>
          <p:nvPr/>
        </p:nvPicPr>
        <p:blipFill>
          <a:blip r:embed="rId4" cstate="print"/>
          <a:srcRect l="9102" t="16266" r="14875"/>
          <a:stretch>
            <a:fillRect/>
          </a:stretch>
        </p:blipFill>
        <p:spPr bwMode="auto">
          <a:xfrm>
            <a:off x="467544" y="1628800"/>
            <a:ext cx="2592288" cy="2520280"/>
          </a:xfrm>
          <a:prstGeom prst="rect">
            <a:avLst/>
          </a:prstGeom>
          <a:noFill/>
          <a:ln w="9525">
            <a:noFill/>
            <a:miter lim="800000"/>
            <a:headEnd/>
            <a:tailEnd/>
          </a:ln>
        </p:spPr>
      </p:pic>
      <p:pic>
        <p:nvPicPr>
          <p:cNvPr id="1026" name="Picture 2" descr="C:\Users\Bev\Desktop\Austranter Medical\Photos\IMG_0899.jpg"/>
          <p:cNvPicPr>
            <a:picLocks noChangeAspect="1" noChangeArrowheads="1"/>
          </p:cNvPicPr>
          <p:nvPr/>
        </p:nvPicPr>
        <p:blipFill>
          <a:blip r:embed="rId5" cstate="print"/>
          <a:srcRect/>
          <a:stretch>
            <a:fillRect/>
          </a:stretch>
        </p:blipFill>
        <p:spPr bwMode="auto">
          <a:xfrm rot="5400000">
            <a:off x="6166517" y="1834483"/>
            <a:ext cx="2797592" cy="2098194"/>
          </a:xfrm>
          <a:prstGeom prst="rect">
            <a:avLst/>
          </a:prstGeom>
          <a:noFill/>
        </p:spPr>
      </p:pic>
      <p:cxnSp>
        <p:nvCxnSpPr>
          <p:cNvPr id="9" name="Straight Arrow Connector 8"/>
          <p:cNvCxnSpPr/>
          <p:nvPr/>
        </p:nvCxnSpPr>
        <p:spPr>
          <a:xfrm flipV="1">
            <a:off x="5868144" y="3501008"/>
            <a:ext cx="1440160"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 y="692696"/>
            <a:ext cx="9153525" cy="3619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5361219"/>
            <a:ext cx="9144000" cy="149678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755576" y="1412776"/>
            <a:ext cx="4104456" cy="3960440"/>
          </a:xfrm>
        </p:spPr>
        <p:txBody>
          <a:bodyPr>
            <a:normAutofit fontScale="85000" lnSpcReduction="10000"/>
          </a:bodyPr>
          <a:lstStyle/>
          <a:p>
            <a:pPr>
              <a:buNone/>
            </a:pPr>
            <a:r>
              <a:rPr lang="en-AU" dirty="0" smtClean="0">
                <a:latin typeface="Qlassik Bold" pitchFamily="18" charset="0"/>
              </a:rPr>
              <a:t>   </a:t>
            </a:r>
            <a:r>
              <a:rPr lang="en-AU" dirty="0" smtClean="0">
                <a:latin typeface="Qlassik Bold" pitchFamily="18" charset="0"/>
              </a:rPr>
              <a:t>Also, it’s </a:t>
            </a:r>
            <a:r>
              <a:rPr lang="en-AU" dirty="0" smtClean="0">
                <a:latin typeface="Qlassik Bold" pitchFamily="18" charset="0"/>
              </a:rPr>
              <a:t>better if the join </a:t>
            </a:r>
            <a:r>
              <a:rPr lang="en-AU" dirty="0" smtClean="0">
                <a:latin typeface="Qlassik Bold" pitchFamily="18" charset="0"/>
              </a:rPr>
              <a:t> </a:t>
            </a:r>
            <a:r>
              <a:rPr lang="en-AU" dirty="0" smtClean="0">
                <a:latin typeface="Qlassik Bold" pitchFamily="18" charset="0"/>
              </a:rPr>
              <a:t>          </a:t>
            </a:r>
            <a:r>
              <a:rPr lang="en-AU" dirty="0" smtClean="0">
                <a:latin typeface="Qlassik Bold" pitchFamily="18" charset="0"/>
              </a:rPr>
              <a:t>is </a:t>
            </a:r>
            <a:r>
              <a:rPr lang="en-AU" dirty="0" smtClean="0">
                <a:latin typeface="Qlassik Bold" pitchFamily="18" charset="0"/>
              </a:rPr>
              <a:t>closest to the neonates head, as it will adhere longer, with less stress on the join, when readjusting tubing. There </a:t>
            </a:r>
            <a:r>
              <a:rPr lang="en-AU" dirty="0" smtClean="0">
                <a:latin typeface="Qlassik Bold" pitchFamily="18" charset="0"/>
              </a:rPr>
              <a:t>is a spare </a:t>
            </a:r>
            <a:r>
              <a:rPr lang="en-AU" dirty="0" smtClean="0">
                <a:latin typeface="Qlassik Bold" pitchFamily="18" charset="0"/>
              </a:rPr>
              <a:t>self adhesive </a:t>
            </a:r>
            <a:r>
              <a:rPr lang="en-AU" dirty="0" smtClean="0">
                <a:latin typeface="Qlassik Bold" pitchFamily="18" charset="0"/>
              </a:rPr>
              <a:t>wrap, </a:t>
            </a:r>
            <a:r>
              <a:rPr lang="en-AU" dirty="0" smtClean="0">
                <a:latin typeface="Qlassik Bold" pitchFamily="18" charset="0"/>
              </a:rPr>
              <a:t>to replace old wraps if adhesion weakens, &amp; wrap lifts. Store </a:t>
            </a:r>
            <a:r>
              <a:rPr lang="en-AU" dirty="0" smtClean="0">
                <a:latin typeface="Qlassik Bold" pitchFamily="18" charset="0"/>
              </a:rPr>
              <a:t>spare </a:t>
            </a:r>
            <a:r>
              <a:rPr lang="en-AU" dirty="0" smtClean="0">
                <a:latin typeface="Qlassik Bold" pitchFamily="18" charset="0"/>
              </a:rPr>
              <a:t>in bag under cot.</a:t>
            </a: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2051" name="Picture 3" descr="C:\Users\Bev\Desktop\Austranter Medical\Photos\IMG_0900.jpg"/>
          <p:cNvPicPr>
            <a:picLocks noChangeAspect="1" noChangeArrowheads="1"/>
          </p:cNvPicPr>
          <p:nvPr/>
        </p:nvPicPr>
        <p:blipFill>
          <a:blip r:embed="rId4" cstate="print"/>
          <a:srcRect t="17121" b="25996"/>
          <a:stretch>
            <a:fillRect/>
          </a:stretch>
        </p:blipFill>
        <p:spPr bwMode="auto">
          <a:xfrm rot="5400000">
            <a:off x="4709621" y="2499291"/>
            <a:ext cx="3789888" cy="1616859"/>
          </a:xfrm>
          <a:prstGeom prst="rect">
            <a:avLst/>
          </a:prstGeom>
          <a:noFill/>
        </p:spPr>
      </p:pic>
      <p:cxnSp>
        <p:nvCxnSpPr>
          <p:cNvPr id="8" name="Straight Arrow Connector 7"/>
          <p:cNvCxnSpPr/>
          <p:nvPr/>
        </p:nvCxnSpPr>
        <p:spPr>
          <a:xfrm>
            <a:off x="4283968" y="1700808"/>
            <a:ext cx="2088232"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1547664" y="1484784"/>
            <a:ext cx="2952328" cy="3412976"/>
          </a:xfrm>
        </p:spPr>
        <p:txBody>
          <a:bodyPr>
            <a:normAutofit/>
          </a:bodyPr>
          <a:lstStyle/>
          <a:p>
            <a:pPr>
              <a:buNone/>
            </a:pPr>
            <a:r>
              <a:rPr lang="en-AU" sz="2600" dirty="0" smtClean="0">
                <a:latin typeface="Qlassik Bold" pitchFamily="18" charset="0"/>
              </a:rPr>
              <a:t>9</a:t>
            </a:r>
            <a:r>
              <a:rPr lang="en-AU" sz="2200" dirty="0" smtClean="0">
                <a:latin typeface="Qlassik Bold" pitchFamily="18" charset="0"/>
              </a:rPr>
              <a:t>) Gently position prongs into neonate's </a:t>
            </a:r>
            <a:r>
              <a:rPr lang="en-AU" sz="2200" dirty="0" err="1" smtClean="0">
                <a:latin typeface="Qlassik Bold" pitchFamily="18" charset="0"/>
              </a:rPr>
              <a:t>nares</a:t>
            </a:r>
            <a:r>
              <a:rPr lang="en-AU" sz="2200" dirty="0" smtClean="0">
                <a:latin typeface="Qlassik Bold" pitchFamily="18" charset="0"/>
              </a:rPr>
              <a:t>, as per manufacturer's instructions. </a:t>
            </a:r>
            <a:endParaRPr lang="en-AU" sz="2200" dirty="0" smtClean="0">
              <a:latin typeface="Qlassik Bold" pitchFamily="18" charset="0"/>
            </a:endParaRPr>
          </a:p>
          <a:p>
            <a:pPr>
              <a:buNone/>
            </a:pPr>
            <a:r>
              <a:rPr lang="en-AU" sz="2200" dirty="0" smtClean="0">
                <a:latin typeface="Qlassik Bold" pitchFamily="18" charset="0"/>
              </a:rPr>
              <a:t>Then</a:t>
            </a:r>
            <a:r>
              <a:rPr lang="en-AU" sz="2200" dirty="0" smtClean="0">
                <a:latin typeface="Qlassik Bold" pitchFamily="18" charset="0"/>
              </a:rPr>
              <a:t>, place the </a:t>
            </a:r>
            <a:r>
              <a:rPr lang="en-AU" sz="2200" dirty="0" smtClean="0">
                <a:latin typeface="Qlassik Bold" pitchFamily="18" charset="0"/>
              </a:rPr>
              <a:t>midline interface, where the self adhesive is,  in </a:t>
            </a:r>
            <a:r>
              <a:rPr lang="en-AU" sz="2200" dirty="0" smtClean="0">
                <a:latin typeface="Qlassik Bold" pitchFamily="18" charset="0"/>
              </a:rPr>
              <a:t>the centre of the SG. </a:t>
            </a:r>
            <a:endParaRPr lang="en-AU" sz="2800" dirty="0" smtClean="0">
              <a:latin typeface="Qlassik Bold" pitchFamily="18" charset="0"/>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098" name="Picture 2"/>
          <p:cNvPicPr>
            <a:picLocks noChangeAspect="1" noChangeArrowheads="1"/>
          </p:cNvPicPr>
          <p:nvPr/>
        </p:nvPicPr>
        <p:blipFill>
          <a:blip r:embed="rId4" cstate="print"/>
          <a:srcRect l="45238" b="24391"/>
          <a:stretch>
            <a:fillRect/>
          </a:stretch>
        </p:blipFill>
        <p:spPr bwMode="auto">
          <a:xfrm>
            <a:off x="5292080" y="1340768"/>
            <a:ext cx="2232248" cy="388217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864097"/>
          </a:xfrm>
        </p:spPr>
        <p:txBody>
          <a:bodyPr>
            <a:normAutofit/>
          </a:bodyPr>
          <a:lstStyle/>
          <a:p>
            <a:r>
              <a:rPr lang="en-AU" u="sng" dirty="0" smtClean="0">
                <a:solidFill>
                  <a:srgbClr val="53682A"/>
                </a:solidFill>
                <a:latin typeface="Qlassik Bold" pitchFamily="18" charset="0"/>
              </a:rPr>
              <a:t>Application Instructions</a:t>
            </a:r>
            <a:endParaRPr lang="en-AU" dirty="0"/>
          </a:p>
        </p:txBody>
      </p:sp>
      <p:sp>
        <p:nvSpPr>
          <p:cNvPr id="3" name="Subtitle 2"/>
          <p:cNvSpPr>
            <a:spLocks noGrp="1"/>
          </p:cNvSpPr>
          <p:nvPr>
            <p:ph type="subTitle" idx="1"/>
          </p:nvPr>
        </p:nvSpPr>
        <p:spPr>
          <a:xfrm>
            <a:off x="3419872" y="1268760"/>
            <a:ext cx="2016224" cy="4176464"/>
          </a:xfrm>
        </p:spPr>
        <p:txBody>
          <a:bodyPr/>
          <a:lstStyle/>
          <a:p>
            <a:r>
              <a:rPr lang="en-AU" dirty="0" smtClean="0">
                <a:solidFill>
                  <a:schemeClr val="tx1"/>
                </a:solidFill>
                <a:latin typeface="Qlassik Bold" pitchFamily="18" charset="0"/>
              </a:rPr>
              <a:t>Wrap each SG arm securely around the midline interface, to hold in place.  </a:t>
            </a:r>
            <a:r>
              <a:rPr lang="en-AU" dirty="0" smtClean="0">
                <a:latin typeface="Qlassik Bold" pitchFamily="18" charset="0"/>
              </a:rPr>
              <a:t> </a:t>
            </a: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3074" name="Picture 2" descr="C:\Users\Bev\Desktop\Austranter Medical\Photos\IMG_0902.jpg"/>
          <p:cNvPicPr>
            <a:picLocks noChangeAspect="1" noChangeArrowheads="1"/>
          </p:cNvPicPr>
          <p:nvPr/>
        </p:nvPicPr>
        <p:blipFill>
          <a:blip r:embed="rId4" cstate="print"/>
          <a:srcRect t="9986" b="11840"/>
          <a:stretch>
            <a:fillRect/>
          </a:stretch>
        </p:blipFill>
        <p:spPr bwMode="auto">
          <a:xfrm rot="16200000">
            <a:off x="-180728" y="1773016"/>
            <a:ext cx="3960840" cy="3096344"/>
          </a:xfrm>
          <a:prstGeom prst="rect">
            <a:avLst/>
          </a:prstGeom>
          <a:noFill/>
        </p:spPr>
      </p:pic>
      <p:pic>
        <p:nvPicPr>
          <p:cNvPr id="3075" name="Picture 3" descr="C:\Users\Bev\Desktop\Austranter Medical\Photos\IMG_0904.JPG"/>
          <p:cNvPicPr>
            <a:picLocks noChangeAspect="1" noChangeArrowheads="1"/>
          </p:cNvPicPr>
          <p:nvPr/>
        </p:nvPicPr>
        <p:blipFill>
          <a:blip r:embed="rId5" cstate="print"/>
          <a:srcRect l="25421" r="5956"/>
          <a:stretch>
            <a:fillRect/>
          </a:stretch>
        </p:blipFill>
        <p:spPr bwMode="auto">
          <a:xfrm>
            <a:off x="5508104" y="1340768"/>
            <a:ext cx="3419872" cy="373764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412776"/>
            <a:ext cx="2674640" cy="3960440"/>
          </a:xfrm>
        </p:spPr>
        <p:txBody>
          <a:bodyPr>
            <a:normAutofit fontScale="55000" lnSpcReduction="20000"/>
          </a:bodyPr>
          <a:lstStyle/>
          <a:p>
            <a:pPr>
              <a:buNone/>
            </a:pPr>
            <a:r>
              <a:rPr lang="en-AU" dirty="0" smtClean="0"/>
              <a:t>11) Ensure prongs are still </a:t>
            </a:r>
            <a:r>
              <a:rPr lang="en-AU" dirty="0" smtClean="0"/>
              <a:t>evenly </a:t>
            </a:r>
            <a:r>
              <a:rPr lang="en-AU" dirty="0" smtClean="0"/>
              <a:t>positioned in neonate’s </a:t>
            </a:r>
            <a:r>
              <a:rPr lang="en-AU" dirty="0" err="1" smtClean="0"/>
              <a:t>nares</a:t>
            </a:r>
            <a:r>
              <a:rPr lang="en-AU" dirty="0" smtClean="0"/>
              <a:t>. With </a:t>
            </a:r>
            <a:r>
              <a:rPr lang="en-AU" dirty="0" smtClean="0"/>
              <a:t>either Midline Anchors (MLA) or the interface’s grey straps </a:t>
            </a:r>
            <a:r>
              <a:rPr lang="en-AU" dirty="0" smtClean="0"/>
              <a:t>in </a:t>
            </a:r>
            <a:r>
              <a:rPr lang="en-AU" dirty="0" smtClean="0"/>
              <a:t>place, on each side of interface, </a:t>
            </a:r>
            <a:r>
              <a:rPr lang="en-AU" dirty="0" smtClean="0"/>
              <a:t>direct each MLA towards the nape of the neck each side. This avoids pressure around the eyes. Secure each MLA to the rim of cap with a small double sided fastener.</a:t>
            </a: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6" name="Picture 5"/>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123" name="Picture 3" descr="C:\Users\Bev\Desktop\Austranter Medical\Photos\IMG_7484e.JPG"/>
          <p:cNvPicPr>
            <a:picLocks noChangeAspect="1" noChangeArrowheads="1"/>
          </p:cNvPicPr>
          <p:nvPr/>
        </p:nvPicPr>
        <p:blipFill>
          <a:blip r:embed="rId4" cstate="print"/>
          <a:srcRect/>
          <a:stretch>
            <a:fillRect/>
          </a:stretch>
        </p:blipFill>
        <p:spPr bwMode="auto">
          <a:xfrm rot="5400000">
            <a:off x="2939818" y="1964838"/>
            <a:ext cx="3840427" cy="2880320"/>
          </a:xfrm>
          <a:prstGeom prst="rect">
            <a:avLst/>
          </a:prstGeom>
          <a:noFill/>
        </p:spPr>
      </p:pic>
      <p:pic>
        <p:nvPicPr>
          <p:cNvPr id="5122" name="Picture 2" descr="C:\Users\Bev\Desktop\Austranter Medical\Photos\IMG_0906.jpg"/>
          <p:cNvPicPr>
            <a:picLocks noChangeAspect="1" noChangeArrowheads="1"/>
          </p:cNvPicPr>
          <p:nvPr/>
        </p:nvPicPr>
        <p:blipFill>
          <a:blip r:embed="rId5" cstate="print"/>
          <a:srcRect l="15998" r="5748"/>
          <a:stretch>
            <a:fillRect/>
          </a:stretch>
        </p:blipFill>
        <p:spPr bwMode="auto">
          <a:xfrm>
            <a:off x="6588224" y="2348880"/>
            <a:ext cx="2178834" cy="208823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3059832" y="1038484"/>
            <a:ext cx="2736304" cy="4752528"/>
          </a:xfrm>
        </p:spPr>
        <p:txBody>
          <a:bodyPr>
            <a:normAutofit fontScale="55000" lnSpcReduction="20000"/>
          </a:bodyPr>
          <a:lstStyle/>
          <a:p>
            <a:pPr>
              <a:buNone/>
            </a:pPr>
            <a:r>
              <a:rPr lang="en-AU" sz="3400" dirty="0" smtClean="0">
                <a:latin typeface="Qlassik Bold" pitchFamily="18" charset="0"/>
              </a:rPr>
              <a:t>	12) Optional: Place the Eye Covers over the neonate's eyes if they are requiring phototherapy; if they require a procedure under bright lights; or if it is part of the neonates developmental plan to have less visual stimulation, especially at night. Ensure there is no light access to the  neonates eyes, move the cover's arms up or down to allow the EC to lay flat with no gaps. Secure the Eye Covers with the double sided fastener</a:t>
            </a:r>
            <a:r>
              <a:rPr lang="en-AU" dirty="0" smtClean="0">
                <a:latin typeface="Qlassik Bold" pitchFamily="18" charset="0"/>
              </a:rPr>
              <a:t>.</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E:\DCIM\100OLYMP\P2107979.JPG"/>
          <p:cNvPicPr/>
          <p:nvPr/>
        </p:nvPicPr>
        <p:blipFill>
          <a:blip r:embed="rId4" cstate="print"/>
          <a:srcRect/>
          <a:stretch>
            <a:fillRect/>
          </a:stretch>
        </p:blipFill>
        <p:spPr bwMode="auto">
          <a:xfrm>
            <a:off x="257520" y="1700808"/>
            <a:ext cx="2880320" cy="2808312"/>
          </a:xfrm>
          <a:prstGeom prst="rect">
            <a:avLst/>
          </a:prstGeom>
          <a:noFill/>
          <a:ln w="9525">
            <a:noFill/>
            <a:miter lim="800000"/>
            <a:headEnd/>
            <a:tailEnd/>
          </a:ln>
        </p:spPr>
      </p:pic>
      <p:pic>
        <p:nvPicPr>
          <p:cNvPr id="7" name="Picture 6" descr="E:\DCIM\100OLYMP\P2107984.JPG"/>
          <p:cNvPicPr/>
          <p:nvPr/>
        </p:nvPicPr>
        <p:blipFill>
          <a:blip r:embed="rId5" cstate="print"/>
          <a:srcRect/>
          <a:stretch>
            <a:fillRect/>
          </a:stretch>
        </p:blipFill>
        <p:spPr bwMode="auto">
          <a:xfrm>
            <a:off x="5963404" y="1700808"/>
            <a:ext cx="2952328" cy="28083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788024" y="1600200"/>
            <a:ext cx="3744416" cy="3196952"/>
          </a:xfrm>
        </p:spPr>
        <p:txBody>
          <a:bodyPr>
            <a:normAutofit fontScale="55000" lnSpcReduction="20000"/>
          </a:bodyPr>
          <a:lstStyle/>
          <a:p>
            <a:pPr>
              <a:buNone/>
            </a:pPr>
            <a:r>
              <a:rPr lang="en-AU" dirty="0" smtClean="0">
                <a:solidFill>
                  <a:srgbClr val="FF0000"/>
                </a:solidFill>
              </a:rPr>
              <a:t> 	</a:t>
            </a:r>
            <a:r>
              <a:rPr lang="en-AU" u="sng" dirty="0" smtClean="0">
                <a:solidFill>
                  <a:srgbClr val="FF0000"/>
                </a:solidFill>
              </a:rPr>
              <a:t>NB: ALL FASTENERS ARE DOUBLE SIDED, SO THEY CAN BE USED ON THE SAME OR OVERLAPPING RIM SITES.</a:t>
            </a:r>
            <a:r>
              <a:rPr lang="en-AU" dirty="0" smtClean="0">
                <a:solidFill>
                  <a:srgbClr val="FF0000"/>
                </a:solidFill>
              </a:rPr>
              <a:t> </a:t>
            </a:r>
          </a:p>
          <a:p>
            <a:pPr>
              <a:buNone/>
            </a:pPr>
            <a:r>
              <a:rPr lang="en-AU" dirty="0" smtClean="0">
                <a:solidFill>
                  <a:srgbClr val="FF0000"/>
                </a:solidFill>
              </a:rPr>
              <a:t>	 Short fasteners overlapping. </a:t>
            </a:r>
          </a:p>
          <a:p>
            <a:pPr>
              <a:buNone/>
            </a:pPr>
            <a:r>
              <a:rPr lang="en-AU" dirty="0" smtClean="0"/>
              <a:t>     </a:t>
            </a:r>
          </a:p>
          <a:p>
            <a:pPr>
              <a:buNone/>
            </a:pPr>
            <a:r>
              <a:rPr lang="en-AU" dirty="0" smtClean="0"/>
              <a:t>	Fasteners also have logo in the middle, place this over the accessory being fastened, which allows for equal sided &amp; therefore more secure anchorage.</a:t>
            </a:r>
            <a:endParaRPr lang="en-AU" dirty="0" smtClean="0">
              <a:solidFill>
                <a:srgbClr val="FF0000"/>
              </a:solidFill>
            </a:endParaRP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p:cNvPicPr/>
          <p:nvPr/>
        </p:nvPicPr>
        <p:blipFill>
          <a:blip r:embed="rId4" cstate="print"/>
          <a:srcRect l="19535" r="14082" b="3560"/>
          <a:stretch>
            <a:fillRect/>
          </a:stretch>
        </p:blipFill>
        <p:spPr bwMode="auto">
          <a:xfrm>
            <a:off x="827584" y="1628800"/>
            <a:ext cx="3585229" cy="3168351"/>
          </a:xfrm>
          <a:prstGeom prst="rect">
            <a:avLst/>
          </a:prstGeom>
          <a:noFill/>
          <a:ln w="9525">
            <a:noFill/>
            <a:miter lim="800000"/>
            <a:headEnd/>
            <a:tailEnd/>
          </a:ln>
        </p:spPr>
      </p:pic>
      <p:cxnSp>
        <p:nvCxnSpPr>
          <p:cNvPr id="8" name="Straight Arrow Connector 7"/>
          <p:cNvCxnSpPr/>
          <p:nvPr/>
        </p:nvCxnSpPr>
        <p:spPr>
          <a:xfrm flipH="1">
            <a:off x="3635896" y="3429000"/>
            <a:ext cx="14401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99792" y="2780928"/>
            <a:ext cx="252028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539552" y="1340768"/>
            <a:ext cx="8147248" cy="4104456"/>
          </a:xfrm>
        </p:spPr>
        <p:txBody>
          <a:bodyPr>
            <a:normAutofit fontScale="85000" lnSpcReduction="20000"/>
          </a:bodyPr>
          <a:lstStyle/>
          <a:p>
            <a:pPr algn="ctr">
              <a:buNone/>
            </a:pPr>
            <a:r>
              <a:rPr lang="en-AU" sz="4800" dirty="0" smtClean="0">
                <a:solidFill>
                  <a:srgbClr val="FF0000"/>
                </a:solidFill>
                <a:latin typeface="Qlassik Bold" pitchFamily="18" charset="0"/>
              </a:rPr>
              <a:t>   NB: CAP MUST BE RELEASED EVERY 4-6 HOURS TO STOP DEFORMITIES OCCURRING FROM RAPIDLY GROWING HEADS.</a:t>
            </a:r>
          </a:p>
          <a:p>
            <a:pPr algn="ctr">
              <a:buNone/>
            </a:pPr>
            <a:r>
              <a:rPr lang="en-AU" sz="4800" dirty="0" smtClean="0">
                <a:solidFill>
                  <a:srgbClr val="FF0000"/>
                </a:solidFill>
                <a:latin typeface="Qlassik Bold" pitchFamily="18" charset="0"/>
              </a:rPr>
              <a:t>WHEN THERE IS NO OVERLAP, MOVE TO NEXT LARGER SIZED CAP.</a:t>
            </a:r>
          </a:p>
          <a:p>
            <a:pPr algn="ctr">
              <a:buNone/>
            </a:pPr>
            <a:r>
              <a:rPr lang="en-AU" sz="4800" dirty="0" smtClean="0">
                <a:solidFill>
                  <a:srgbClr val="FF0000"/>
                </a:solidFill>
                <a:latin typeface="Qlassik Bold" pitchFamily="18" charset="0"/>
              </a:rPr>
              <a:t> EACH CAP HAS 5CMS OF GROWTH. </a:t>
            </a:r>
          </a:p>
          <a:p>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Application Instructions</a:t>
            </a:r>
            <a:endParaRPr lang="en-AU" dirty="0"/>
          </a:p>
        </p:txBody>
      </p:sp>
      <p:sp>
        <p:nvSpPr>
          <p:cNvPr id="3" name="Content Placeholder 2"/>
          <p:cNvSpPr>
            <a:spLocks noGrp="1"/>
          </p:cNvSpPr>
          <p:nvPr>
            <p:ph idx="1"/>
          </p:nvPr>
        </p:nvSpPr>
        <p:spPr>
          <a:xfrm>
            <a:off x="457200" y="1815850"/>
            <a:ext cx="3538736" cy="3268959"/>
          </a:xfrm>
        </p:spPr>
        <p:txBody>
          <a:bodyPr>
            <a:normAutofit fontScale="77500" lnSpcReduction="20000"/>
          </a:bodyPr>
          <a:lstStyle/>
          <a:p>
            <a:pPr>
              <a:buNone/>
            </a:pPr>
            <a:r>
              <a:rPr lang="en-AU" dirty="0" smtClean="0">
                <a:latin typeface="Qlassik Bold" pitchFamily="18" charset="0"/>
              </a:rPr>
              <a:t>13) Use Sat Wrap instead of self adhesive bandage, to secure Saturation probe. To lessen possible pressure burns, as well as stop ambient light &amp; constriction (pressure), which can interfere with accurate probe readings.</a:t>
            </a:r>
          </a:p>
          <a:p>
            <a:pPr>
              <a:buNone/>
            </a:pPr>
            <a:endParaRPr lang="en-AU" dirty="0"/>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6" name="Picture 5" descr="IMG_0669.JPG"/>
          <p:cNvPicPr/>
          <p:nvPr/>
        </p:nvPicPr>
        <p:blipFill>
          <a:blip r:embed="rId4" cstate="print"/>
          <a:srcRect l="25435" t="29545" r="20734"/>
          <a:stretch>
            <a:fillRect/>
          </a:stretch>
        </p:blipFill>
        <p:spPr>
          <a:xfrm>
            <a:off x="4932040" y="1928084"/>
            <a:ext cx="3542434" cy="30243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792087"/>
          </a:xfrm>
        </p:spPr>
        <p:txBody>
          <a:bodyPr/>
          <a:lstStyle/>
          <a:p>
            <a:r>
              <a:rPr lang="en-AU" u="sng" dirty="0" smtClean="0">
                <a:solidFill>
                  <a:srgbClr val="53682A"/>
                </a:solidFill>
                <a:latin typeface="Qlassik Bold" pitchFamily="18" charset="0"/>
              </a:rPr>
              <a:t>Handy tips</a:t>
            </a:r>
            <a:endParaRPr lang="en-AU" dirty="0"/>
          </a:p>
        </p:txBody>
      </p:sp>
      <p:sp>
        <p:nvSpPr>
          <p:cNvPr id="3" name="Subtitle 2"/>
          <p:cNvSpPr>
            <a:spLocks noGrp="1"/>
          </p:cNvSpPr>
          <p:nvPr>
            <p:ph type="subTitle" idx="1"/>
          </p:nvPr>
        </p:nvSpPr>
        <p:spPr>
          <a:xfrm>
            <a:off x="611560" y="980728"/>
            <a:ext cx="7992888" cy="2088232"/>
          </a:xfrm>
        </p:spPr>
        <p:txBody>
          <a:bodyPr>
            <a:normAutofit fontScale="62500" lnSpcReduction="20000"/>
          </a:bodyPr>
          <a:lstStyle/>
          <a:p>
            <a:pPr algn="l">
              <a:buFont typeface="Arial" pitchFamily="34" charset="0"/>
              <a:buChar char="•"/>
            </a:pPr>
            <a:r>
              <a:rPr lang="en-AU" dirty="0" smtClean="0">
                <a:solidFill>
                  <a:schemeClr val="tx1"/>
                </a:solidFill>
                <a:latin typeface="Qlassik Bold" pitchFamily="18" charset="0"/>
                <a:cs typeface="Arial" pitchFamily="34" charset="0"/>
              </a:rPr>
              <a:t> If you know the size of cap required, unpack &amp; separate all accessories, so they are all ready for quick application.</a:t>
            </a:r>
          </a:p>
          <a:p>
            <a:pPr algn="l">
              <a:buFont typeface="Arial" pitchFamily="34" charset="0"/>
              <a:buChar char="•"/>
            </a:pPr>
            <a:r>
              <a:rPr lang="en-AU" dirty="0" smtClean="0">
                <a:solidFill>
                  <a:schemeClr val="tx1"/>
                </a:solidFill>
                <a:latin typeface="Qlassik Bold" pitchFamily="18" charset="0"/>
                <a:cs typeface="Arial" pitchFamily="34" charset="0"/>
              </a:rPr>
              <a:t> When receiving a new admission, lay cap open on mattress, at head height, ready to receive neonate &amp; apply CPAP promptly.</a:t>
            </a:r>
          </a:p>
          <a:p>
            <a:pPr algn="l">
              <a:buFont typeface="Arial" pitchFamily="34" charset="0"/>
              <a:buChar char="•"/>
            </a:pPr>
            <a:r>
              <a:rPr lang="en-AU" dirty="0" smtClean="0">
                <a:solidFill>
                  <a:schemeClr val="tx1"/>
                </a:solidFill>
                <a:latin typeface="Qlassik Bold" pitchFamily="18" charset="0"/>
                <a:cs typeface="Arial" pitchFamily="34" charset="0"/>
              </a:rPr>
              <a:t> If you know the size of the </a:t>
            </a:r>
            <a:r>
              <a:rPr lang="en-AU" dirty="0" err="1" smtClean="0">
                <a:solidFill>
                  <a:schemeClr val="tx1"/>
                </a:solidFill>
                <a:latin typeface="Qlassik Bold" pitchFamily="18" charset="0"/>
                <a:cs typeface="Arial" pitchFamily="34" charset="0"/>
              </a:rPr>
              <a:t>Cpap</a:t>
            </a:r>
            <a:r>
              <a:rPr lang="en-AU" dirty="0" smtClean="0">
                <a:solidFill>
                  <a:schemeClr val="tx1"/>
                </a:solidFill>
                <a:latin typeface="Qlassik Bold" pitchFamily="18" charset="0"/>
                <a:cs typeface="Arial" pitchFamily="34" charset="0"/>
              </a:rPr>
              <a:t> interface required, you can fit midline anchors </a:t>
            </a:r>
            <a:r>
              <a:rPr lang="en-AU" dirty="0" smtClean="0">
                <a:solidFill>
                  <a:schemeClr val="tx1"/>
                </a:solidFill>
                <a:latin typeface="Qlassik Bold" pitchFamily="18" charset="0"/>
                <a:cs typeface="Arial" pitchFamily="34" charset="0"/>
              </a:rPr>
              <a:t>or grey </a:t>
            </a:r>
            <a:r>
              <a:rPr lang="en-AU" dirty="0" smtClean="0">
                <a:solidFill>
                  <a:schemeClr val="tx1"/>
                </a:solidFill>
                <a:latin typeface="Qlassik Bold" pitchFamily="18" charset="0"/>
                <a:cs typeface="Arial" pitchFamily="34" charset="0"/>
              </a:rPr>
              <a:t>straps o</a:t>
            </a:r>
            <a:r>
              <a:rPr lang="en-AU" dirty="0" smtClean="0">
                <a:solidFill>
                  <a:schemeClr val="tx1"/>
                </a:solidFill>
                <a:latin typeface="Qlassik Bold" pitchFamily="18" charset="0"/>
                <a:cs typeface="Arial" pitchFamily="34" charset="0"/>
              </a:rPr>
              <a:t>nto interface prior </a:t>
            </a:r>
            <a:r>
              <a:rPr lang="en-AU" dirty="0" smtClean="0">
                <a:solidFill>
                  <a:schemeClr val="tx1"/>
                </a:solidFill>
                <a:latin typeface="Qlassik Bold" pitchFamily="18" charset="0"/>
                <a:cs typeface="Arial" pitchFamily="34" charset="0"/>
              </a:rPr>
              <a:t>to receiving neonate, if you wish. So, again, CPAP can be applied as soon as neonate is received &amp; cap is fitted.</a:t>
            </a:r>
          </a:p>
          <a:p>
            <a:pPr algn="l"/>
            <a:endParaRPr lang="en-AU" dirty="0" smtClean="0">
              <a:solidFill>
                <a:schemeClr val="tx1"/>
              </a:solidFill>
              <a:latin typeface="Qlassik Bold" pitchFamily="18" charset="0"/>
              <a:cs typeface="Arial" pitchFamily="34" charset="0"/>
            </a:endParaRPr>
          </a:p>
          <a:p>
            <a:pPr algn="l">
              <a:buFont typeface="Arial" pitchFamily="34" charset="0"/>
              <a:buChar char="•"/>
            </a:pPr>
            <a:endParaRPr lang="en-AU" dirty="0"/>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8194" name="Picture 2" descr="C:\Users\Bev\Desktop\Austranter Medical\Photos\IMG_7491.JPG"/>
          <p:cNvPicPr>
            <a:picLocks noChangeAspect="1" noChangeArrowheads="1"/>
          </p:cNvPicPr>
          <p:nvPr/>
        </p:nvPicPr>
        <p:blipFill>
          <a:blip r:embed="rId4" cstate="print"/>
          <a:srcRect b="6105"/>
          <a:stretch>
            <a:fillRect/>
          </a:stretch>
        </p:blipFill>
        <p:spPr bwMode="auto">
          <a:xfrm>
            <a:off x="395536" y="3068960"/>
            <a:ext cx="2760840" cy="1944216"/>
          </a:xfrm>
          <a:prstGeom prst="rect">
            <a:avLst/>
          </a:prstGeom>
          <a:noFill/>
        </p:spPr>
      </p:pic>
      <p:pic>
        <p:nvPicPr>
          <p:cNvPr id="8195" name="Picture 3" descr="C:\Users\Bev\Desktop\Austranter Medical\Photos\IMG_7492.JPG"/>
          <p:cNvPicPr>
            <a:picLocks noChangeAspect="1" noChangeArrowheads="1"/>
          </p:cNvPicPr>
          <p:nvPr/>
        </p:nvPicPr>
        <p:blipFill>
          <a:blip r:embed="rId5" cstate="print"/>
          <a:srcRect/>
          <a:stretch>
            <a:fillRect/>
          </a:stretch>
        </p:blipFill>
        <p:spPr bwMode="auto">
          <a:xfrm>
            <a:off x="3419872" y="3068960"/>
            <a:ext cx="2616824" cy="1962618"/>
          </a:xfrm>
          <a:prstGeom prst="rect">
            <a:avLst/>
          </a:prstGeom>
          <a:noFill/>
        </p:spPr>
      </p:pic>
      <p:pic>
        <p:nvPicPr>
          <p:cNvPr id="8196" name="Picture 4" descr="C:\Users\Bev\Desktop\Austranter Medical\Photos\IMG_7494.JPG"/>
          <p:cNvPicPr>
            <a:picLocks noChangeAspect="1" noChangeArrowheads="1"/>
          </p:cNvPicPr>
          <p:nvPr/>
        </p:nvPicPr>
        <p:blipFill>
          <a:blip r:embed="rId6" cstate="print"/>
          <a:srcRect/>
          <a:stretch>
            <a:fillRect/>
          </a:stretch>
        </p:blipFill>
        <p:spPr bwMode="auto">
          <a:xfrm>
            <a:off x="6263680" y="3068960"/>
            <a:ext cx="2592288" cy="19442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fontScale="90000"/>
          </a:bodyPr>
          <a:lstStyle/>
          <a:p>
            <a:r>
              <a:rPr lang="en-AU" u="sng" dirty="0" smtClean="0">
                <a:solidFill>
                  <a:srgbClr val="53682A"/>
                </a:solidFill>
                <a:latin typeface="Qlassik Bold" pitchFamily="18" charset="0"/>
              </a:rPr>
              <a:t>Washing Instructions</a:t>
            </a:r>
            <a:endParaRPr lang="en-AU" dirty="0"/>
          </a:p>
        </p:txBody>
      </p:sp>
      <p:sp>
        <p:nvSpPr>
          <p:cNvPr id="3" name="Content Placeholder 2"/>
          <p:cNvSpPr>
            <a:spLocks noGrp="1"/>
          </p:cNvSpPr>
          <p:nvPr>
            <p:ph idx="1"/>
          </p:nvPr>
        </p:nvSpPr>
        <p:spPr>
          <a:xfrm>
            <a:off x="467544" y="980728"/>
            <a:ext cx="8229600" cy="4824536"/>
          </a:xfrm>
        </p:spPr>
        <p:txBody>
          <a:bodyPr>
            <a:normAutofit fontScale="70000" lnSpcReduction="20000"/>
          </a:bodyPr>
          <a:lstStyle/>
          <a:p>
            <a:r>
              <a:rPr lang="en-AU" dirty="0" smtClean="0">
                <a:latin typeface="Qlassik Bold" pitchFamily="18" charset="0"/>
              </a:rPr>
              <a:t>One baby use</a:t>
            </a:r>
          </a:p>
          <a:p>
            <a:r>
              <a:rPr lang="en-AU" dirty="0" smtClean="0">
                <a:latin typeface="Qlassik Bold" pitchFamily="18" charset="0"/>
              </a:rPr>
              <a:t>If cap becomes soiled, follow AS/NZS 4146:2000, as follows:</a:t>
            </a:r>
          </a:p>
          <a:p>
            <a:r>
              <a:rPr lang="en-AU" dirty="0" smtClean="0">
                <a:latin typeface="Qlassik Bold" pitchFamily="18" charset="0"/>
              </a:rPr>
              <a:t>3.5.2 Thermal</a:t>
            </a:r>
          </a:p>
          <a:p>
            <a:pPr>
              <a:buNone/>
            </a:pPr>
            <a:r>
              <a:rPr lang="en-AU" dirty="0" smtClean="0">
                <a:latin typeface="Qlassik Bold" pitchFamily="18" charset="0"/>
              </a:rPr>
              <a:t>	Soiled linen that is to be thermally disinfected shall be washed so that the temperature of the load is maintained at a minimum of 65°C for not less than 10 minutes.</a:t>
            </a:r>
          </a:p>
          <a:p>
            <a:pPr>
              <a:buNone/>
            </a:pPr>
            <a:r>
              <a:rPr lang="en-AU" dirty="0" smtClean="0">
                <a:latin typeface="Qlassik Bold" pitchFamily="18" charset="0"/>
              </a:rPr>
              <a:t>	As it will take time for heat to penetrate the load, an allowance for mixing time and load level shall be made to ensure that the load is maintained at the correct temperature for the minimum time period. For low loading 4 minutes shall be allowed, and for high loading 8 minutes. The minimum time/temperature combinations are therefore—</a:t>
            </a:r>
          </a:p>
          <a:p>
            <a:pPr>
              <a:buNone/>
            </a:pPr>
            <a:endParaRPr lang="en-AU" dirty="0" smtClean="0">
              <a:latin typeface="Qlassik Bold" pitchFamily="18" charset="0"/>
            </a:endParaRPr>
          </a:p>
          <a:p>
            <a:pPr>
              <a:buNone/>
            </a:pPr>
            <a:r>
              <a:rPr lang="en-AU" dirty="0" smtClean="0">
                <a:latin typeface="Qlassik Bold" pitchFamily="18" charset="0"/>
              </a:rPr>
              <a:t>	Summary: 65°C maintained for not less than 10 minutes; minimum cycle time 14 minutes for low loading or 18 minutes for high loading.</a:t>
            </a:r>
          </a:p>
          <a:p>
            <a:pPr>
              <a:buNone/>
            </a:pPr>
            <a:r>
              <a:rPr lang="en-AU" dirty="0" smtClean="0">
                <a:latin typeface="Qlassik Bold" pitchFamily="18" charset="0"/>
              </a:rPr>
              <a:t>	</a:t>
            </a:r>
          </a:p>
          <a:p>
            <a:endParaRPr lang="en-AU" dirty="0">
              <a:latin typeface="Qlassik Bold" pitchFamily="18" charset="0"/>
            </a:endParaRPr>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7505" y="114754"/>
            <a:ext cx="8784976" cy="3581812"/>
          </a:xfrm>
          <a:prstGeom prst="rect">
            <a:avLst/>
          </a:prstGeom>
          <a:noFill/>
          <a:ln w="9525">
            <a:noFill/>
            <a:miter lim="800000"/>
            <a:headEnd/>
            <a:tailEnd/>
          </a:ln>
        </p:spPr>
      </p:pic>
      <p:pic>
        <p:nvPicPr>
          <p:cNvPr id="4099" name="Picture 3" descr="C:\Users\Bev\Desktop\Austranter Medical\Logo\Xero Logo V1.jpg"/>
          <p:cNvPicPr>
            <a:picLocks noChangeAspect="1" noChangeArrowheads="1"/>
          </p:cNvPicPr>
          <p:nvPr/>
        </p:nvPicPr>
        <p:blipFill>
          <a:blip r:embed="rId3" cstate="print"/>
          <a:srcRect/>
          <a:stretch>
            <a:fillRect/>
          </a:stretch>
        </p:blipFill>
        <p:spPr bwMode="auto">
          <a:xfrm>
            <a:off x="214016" y="5666874"/>
            <a:ext cx="1144166" cy="1144166"/>
          </a:xfrm>
          <a:prstGeom prst="rect">
            <a:avLst/>
          </a:prstGeom>
          <a:noFill/>
        </p:spPr>
      </p:pic>
      <p:pic>
        <p:nvPicPr>
          <p:cNvPr id="4100"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7173" name="Picture 5" descr="C:\Users\Bev\Desktop\Austranter Medical\Photos\Cpap Cap emailS.jpg"/>
          <p:cNvPicPr>
            <a:picLocks noChangeAspect="1" noChangeArrowheads="1"/>
          </p:cNvPicPr>
          <p:nvPr/>
        </p:nvPicPr>
        <p:blipFill>
          <a:blip r:embed="rId5" cstate="print"/>
          <a:srcRect t="15350" r="15744" b="12201"/>
          <a:stretch>
            <a:fillRect/>
          </a:stretch>
        </p:blipFill>
        <p:spPr bwMode="auto">
          <a:xfrm>
            <a:off x="3131840" y="3622146"/>
            <a:ext cx="3126401" cy="20162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solidFill>
                  <a:srgbClr val="53682A"/>
                </a:solidFill>
                <a:latin typeface="Qlassik Bold" pitchFamily="18" charset="0"/>
              </a:rPr>
              <a:t>Notice</a:t>
            </a:r>
            <a:endParaRPr lang="en-AU" dirty="0"/>
          </a:p>
        </p:txBody>
      </p:sp>
      <p:sp>
        <p:nvSpPr>
          <p:cNvPr id="3" name="Content Placeholder 2"/>
          <p:cNvSpPr>
            <a:spLocks noGrp="1"/>
          </p:cNvSpPr>
          <p:nvPr>
            <p:ph idx="1"/>
          </p:nvPr>
        </p:nvSpPr>
        <p:spPr>
          <a:xfrm>
            <a:off x="457200" y="1677835"/>
            <a:ext cx="8229600" cy="3196952"/>
          </a:xfrm>
        </p:spPr>
        <p:txBody>
          <a:bodyPr/>
          <a:lstStyle/>
          <a:p>
            <a:pPr algn="ctr">
              <a:buNone/>
            </a:pPr>
            <a:r>
              <a:rPr lang="en-AU" dirty="0" smtClean="0">
                <a:latin typeface="Qlassik Bold" pitchFamily="18" charset="0"/>
              </a:rPr>
              <a:t>The </a:t>
            </a:r>
            <a:r>
              <a:rPr lang="en-AU" b="1" dirty="0" smtClean="0">
                <a:latin typeface="Qlassik Bold" pitchFamily="18" charset="0"/>
              </a:rPr>
              <a:t>NEO-</a:t>
            </a:r>
            <a:r>
              <a:rPr lang="en-AU" dirty="0" err="1" smtClean="0">
                <a:latin typeface="Qlassik Bold" pitchFamily="18" charset="0"/>
              </a:rPr>
              <a:t>prene</a:t>
            </a:r>
            <a:r>
              <a:rPr lang="en-AU" dirty="0" smtClean="0">
                <a:latin typeface="Qlassik Bold" pitchFamily="18" charset="0"/>
              </a:rPr>
              <a:t> </a:t>
            </a:r>
            <a:r>
              <a:rPr lang="en-AU" dirty="0" err="1" smtClean="0">
                <a:latin typeface="Qlassik Bold" pitchFamily="18" charset="0"/>
              </a:rPr>
              <a:t>Cpap</a:t>
            </a:r>
            <a:r>
              <a:rPr lang="en-AU" dirty="0" smtClean="0">
                <a:latin typeface="Qlassik Bold" pitchFamily="18" charset="0"/>
              </a:rPr>
              <a:t> Cap System has been designed &amp;  is distributed by </a:t>
            </a:r>
            <a:r>
              <a:rPr lang="en-AU" dirty="0" err="1" smtClean="0">
                <a:latin typeface="Qlassik Bold" pitchFamily="18" charset="0"/>
              </a:rPr>
              <a:t>Austranter</a:t>
            </a:r>
            <a:r>
              <a:rPr lang="en-AU" dirty="0" smtClean="0">
                <a:latin typeface="Qlassik Bold" pitchFamily="18" charset="0"/>
              </a:rPr>
              <a:t> Medical Pty Ltd.</a:t>
            </a:r>
          </a:p>
          <a:p>
            <a:pPr algn="ctr">
              <a:buNone/>
            </a:pPr>
            <a:r>
              <a:rPr lang="en-AU" dirty="0" smtClean="0">
                <a:latin typeface="Qlassik Bold" pitchFamily="18" charset="0"/>
              </a:rPr>
              <a:t>Patent No. 2014101151</a:t>
            </a:r>
          </a:p>
          <a:p>
            <a:pPr algn="ctr">
              <a:buNone/>
            </a:pPr>
            <a:r>
              <a:rPr lang="en-AU" dirty="0" smtClean="0">
                <a:latin typeface="Qlassik Bold" pitchFamily="18" charset="0"/>
              </a:rPr>
              <a:t>Registered Design: No. 147007</a:t>
            </a:r>
            <a:endParaRPr lang="en-AU" dirty="0">
              <a:latin typeface="Qlassik Bold" pitchFamily="18" charset="0"/>
            </a:endParaRPr>
          </a:p>
        </p:txBody>
      </p:sp>
      <p:pic>
        <p:nvPicPr>
          <p:cNvPr id="4" name="Picture 3"/>
          <p:cNvPicPr>
            <a:picLocks noChangeAspect="1" noChangeArrowheads="1"/>
          </p:cNvPicPr>
          <p:nvPr/>
        </p:nvPicPr>
        <p:blipFill>
          <a:blip r:embed="rId2"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7810500" cy="1504950"/>
          </a:xfrm>
          <a:prstGeom prst="rect">
            <a:avLst/>
          </a:prstGeom>
          <a:noFill/>
          <a:ln w="9525">
            <a:noFill/>
            <a:miter lim="800000"/>
            <a:headEnd/>
            <a:tailEnd/>
          </a:ln>
        </p:spPr>
      </p:pic>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6" name="Rectangle 5"/>
          <p:cNvSpPr/>
          <p:nvPr/>
        </p:nvSpPr>
        <p:spPr>
          <a:xfrm>
            <a:off x="1331640" y="3140968"/>
            <a:ext cx="2448272" cy="323165"/>
          </a:xfrm>
          <a:prstGeom prst="rect">
            <a:avLst/>
          </a:prstGeom>
        </p:spPr>
        <p:txBody>
          <a:bodyPr wrap="square">
            <a:spAutoFit/>
          </a:bodyPr>
          <a:lstStyle/>
          <a:p>
            <a:pPr lvl="0" fontAlgn="base">
              <a:spcBef>
                <a:spcPct val="0"/>
              </a:spcBef>
              <a:spcAft>
                <a:spcPct val="0"/>
              </a:spcAft>
              <a:buFont typeface="Wingdings" pitchFamily="2" charset="2"/>
              <a:buChar char="ü"/>
            </a:pPr>
            <a:r>
              <a:rPr lang="en-AU" sz="1500" dirty="0" smtClean="0">
                <a:latin typeface="Qlassik Bold" pitchFamily="18" charset="0"/>
                <a:ea typeface="Calibri" pitchFamily="34" charset="0"/>
                <a:cs typeface="Times New Roman" pitchFamily="18" charset="0"/>
              </a:rPr>
              <a:t> colour coded sizes XS, S, M, L.</a:t>
            </a:r>
            <a:endParaRPr lang="en-AU" sz="1500" dirty="0" smtClean="0">
              <a:latin typeface="Arial" pitchFamily="34" charset="0"/>
              <a:cs typeface="Arial" pitchFamily="34" charset="0"/>
            </a:endParaRPr>
          </a:p>
        </p:txBody>
      </p:sp>
      <p:pic>
        <p:nvPicPr>
          <p:cNvPr id="6146" name="Picture 2" descr="C:\Users\Bev\Desktop\Austranter Medical\Photos\Eye covers.JPG"/>
          <p:cNvPicPr>
            <a:picLocks noChangeAspect="1" noChangeArrowheads="1"/>
          </p:cNvPicPr>
          <p:nvPr/>
        </p:nvPicPr>
        <p:blipFill>
          <a:blip r:embed="rId5" cstate="print"/>
          <a:srcRect l="7954" t="5302" r="1907" b="15162"/>
          <a:stretch>
            <a:fillRect/>
          </a:stretch>
        </p:blipFill>
        <p:spPr bwMode="auto">
          <a:xfrm>
            <a:off x="3779912" y="2060848"/>
            <a:ext cx="4896544" cy="32403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3"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179513" y="908720"/>
            <a:ext cx="8964487" cy="1865353"/>
          </a:xfrm>
          <a:prstGeom prst="rect">
            <a:avLst/>
          </a:prstGeom>
          <a:noFill/>
          <a:ln w="9525">
            <a:noFill/>
            <a:miter lim="800000"/>
            <a:headEnd/>
            <a:tailEnd/>
          </a:ln>
        </p:spPr>
      </p:pic>
      <p:sp>
        <p:nvSpPr>
          <p:cNvPr id="5121" name="Rectangle 1"/>
          <p:cNvSpPr>
            <a:spLocks noChangeArrowheads="1"/>
          </p:cNvSpPr>
          <p:nvPr/>
        </p:nvSpPr>
        <p:spPr bwMode="auto">
          <a:xfrm>
            <a:off x="1115616" y="386104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AU" sz="1600" b="0" i="0" u="none" strike="noStrike" cap="none" normalizeH="0" baseline="0" dirty="0" smtClean="0">
                <a:ln>
                  <a:noFill/>
                </a:ln>
                <a:solidFill>
                  <a:schemeClr val="tx1"/>
                </a:solidFill>
                <a:effectLst/>
                <a:latin typeface="Qlassik Bold" pitchFamily="18" charset="0"/>
                <a:ea typeface="Calibri" pitchFamily="34" charset="0"/>
                <a:cs typeface="Times New Roman" pitchFamily="18" charset="0"/>
              </a:rPr>
              <a:t> colour coded sizes S, M, L.</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Bev\Desktop\Austranter Medical\Photos\Sat wraps.JPG"/>
          <p:cNvPicPr>
            <a:picLocks noChangeAspect="1" noChangeArrowheads="1"/>
          </p:cNvPicPr>
          <p:nvPr/>
        </p:nvPicPr>
        <p:blipFill>
          <a:blip r:embed="rId6" cstate="print"/>
          <a:srcRect l="2966" t="10380" b="20421"/>
          <a:stretch>
            <a:fillRect/>
          </a:stretch>
        </p:blipFill>
        <p:spPr bwMode="auto">
          <a:xfrm>
            <a:off x="3491880" y="2636912"/>
            <a:ext cx="4712072" cy="252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ev\Desktop\Austranter Medical\Logo\Xero Logo V1.jpg"/>
          <p:cNvPicPr>
            <a:picLocks noChangeAspect="1" noChangeArrowheads="1"/>
          </p:cNvPicPr>
          <p:nvPr/>
        </p:nvPicPr>
        <p:blipFill>
          <a:blip r:embed="rId3" cstate="print"/>
          <a:srcRect/>
          <a:stretch>
            <a:fillRect/>
          </a:stretch>
        </p:blipFill>
        <p:spPr bwMode="auto">
          <a:xfrm>
            <a:off x="259482" y="5641826"/>
            <a:ext cx="1216174" cy="1216174"/>
          </a:xfrm>
          <a:prstGeom prst="rect">
            <a:avLst/>
          </a:prstGeom>
          <a:noFill/>
        </p:spPr>
      </p:pic>
      <p:pic>
        <p:nvPicPr>
          <p:cNvPr id="4" name="Picture 4"/>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5" name="Title 4"/>
          <p:cNvSpPr>
            <a:spLocks noGrp="1"/>
          </p:cNvSpPr>
          <p:nvPr>
            <p:ph type="ctrTitle"/>
          </p:nvPr>
        </p:nvSpPr>
        <p:spPr>
          <a:xfrm>
            <a:off x="683568" y="332656"/>
            <a:ext cx="7772400" cy="360040"/>
          </a:xfrm>
        </p:spPr>
        <p:txBody>
          <a:bodyPr anchor="t">
            <a:normAutofit fontScale="90000"/>
          </a:bodyPr>
          <a:lstStyle/>
          <a:p>
            <a:pPr algn="l"/>
            <a:r>
              <a:rPr lang="en-AU" sz="1800" u="sng" dirty="0" smtClean="0">
                <a:solidFill>
                  <a:srgbClr val="53682A"/>
                </a:solidFill>
                <a:latin typeface="Qlassik Bold" pitchFamily="18" charset="0"/>
              </a:rPr>
              <a:t>Chin Strap features:</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u="sng" dirty="0" smtClean="0">
                <a:solidFill>
                  <a:srgbClr val="53682A"/>
                </a:solidFill>
                <a:latin typeface="Qlassik Bold" pitchFamily="18" charset="0"/>
              </a:rPr>
              <a:t/>
            </a:r>
            <a:br>
              <a:rPr lang="en-AU" sz="1800" u="sng" dirty="0" smtClean="0">
                <a:solidFill>
                  <a:srgbClr val="53682A"/>
                </a:solidFill>
                <a:latin typeface="Qlassik Bold" pitchFamily="18" charset="0"/>
              </a:rPr>
            </a:br>
            <a:r>
              <a:rPr lang="en-AU" sz="1800" dirty="0" smtClean="0">
                <a:solidFill>
                  <a:srgbClr val="53682A"/>
                </a:solidFill>
                <a:latin typeface="Qlassik Bold" pitchFamily="18" charset="0"/>
              </a:rPr>
              <a:t>	</a:t>
            </a:r>
            <a:br>
              <a:rPr lang="en-AU" sz="1800" dirty="0" smtClean="0">
                <a:solidFill>
                  <a:srgbClr val="53682A"/>
                </a:solidFill>
                <a:latin typeface="Qlassik Bold" pitchFamily="18" charset="0"/>
              </a:rPr>
            </a:br>
            <a:endParaRPr lang="en-AU" sz="1800" u="sng" dirty="0">
              <a:solidFill>
                <a:srgbClr val="53682A"/>
              </a:solidFill>
              <a:latin typeface="Qlassik Bold" pitchFamily="18" charset="0"/>
            </a:endParaRPr>
          </a:p>
        </p:txBody>
      </p:sp>
      <p:sp>
        <p:nvSpPr>
          <p:cNvPr id="7" name="Subtitle 6"/>
          <p:cNvSpPr>
            <a:spLocks noGrp="1"/>
          </p:cNvSpPr>
          <p:nvPr>
            <p:ph type="subTitle" idx="1"/>
          </p:nvPr>
        </p:nvSpPr>
        <p:spPr>
          <a:xfrm>
            <a:off x="2339752" y="332656"/>
            <a:ext cx="6400800" cy="936104"/>
          </a:xfrm>
        </p:spPr>
        <p:txBody>
          <a:bodyPr>
            <a:normAutofit/>
          </a:bodyPr>
          <a:lstStyle/>
          <a:p>
            <a:pPr algn="l">
              <a:buFont typeface="Wingdings" pitchFamily="2" charset="2"/>
              <a:buChar char="ü"/>
            </a:pPr>
            <a:r>
              <a:rPr lang="en-AU" sz="1600" dirty="0" smtClean="0">
                <a:solidFill>
                  <a:schemeClr val="tx1"/>
                </a:solidFill>
              </a:rPr>
              <a:t> </a:t>
            </a:r>
            <a:r>
              <a:rPr lang="en-AU" sz="1600" dirty="0" smtClean="0">
                <a:solidFill>
                  <a:schemeClr val="tx1"/>
                </a:solidFill>
                <a:latin typeface="Qlassik Bold" pitchFamily="18" charset="0"/>
              </a:rPr>
              <a:t>a soft, comfortable strap to hold chin gently, mouth shut, to avoid ‘pop off’</a:t>
            </a:r>
          </a:p>
          <a:p>
            <a:pPr algn="l">
              <a:buFont typeface="Wingdings" pitchFamily="2" charset="2"/>
              <a:buChar char="ü"/>
            </a:pPr>
            <a:r>
              <a:rPr lang="en-AU" sz="1600" dirty="0" smtClean="0">
                <a:solidFill>
                  <a:schemeClr val="tx1"/>
                </a:solidFill>
                <a:latin typeface="Qlassik Bold" pitchFamily="18" charset="0"/>
              </a:rPr>
              <a:t> attaches to NEO-</a:t>
            </a:r>
            <a:r>
              <a:rPr lang="en-AU" sz="1600" dirty="0" err="1" smtClean="0">
                <a:solidFill>
                  <a:schemeClr val="tx1"/>
                </a:solidFill>
                <a:latin typeface="Qlassik Bold" pitchFamily="18" charset="0"/>
              </a:rPr>
              <a:t>prene</a:t>
            </a:r>
            <a:r>
              <a:rPr lang="en-AU" sz="1600" dirty="0" smtClean="0">
                <a:solidFill>
                  <a:schemeClr val="tx1"/>
                </a:solidFill>
                <a:latin typeface="Qlassik Bold" pitchFamily="18" charset="0"/>
              </a:rPr>
              <a:t> rim of cap, for ease of use</a:t>
            </a:r>
          </a:p>
          <a:p>
            <a:pPr algn="l">
              <a:buFont typeface="Wingdings" pitchFamily="2" charset="2"/>
              <a:buChar char="ü"/>
            </a:pPr>
            <a:r>
              <a:rPr lang="en-AU" sz="1600" dirty="0" smtClean="0">
                <a:solidFill>
                  <a:schemeClr val="tx1"/>
                </a:solidFill>
                <a:latin typeface="Qlassik Bold" pitchFamily="18" charset="0"/>
              </a:rPr>
              <a:t> colour coded sizes from XS, S, M, L</a:t>
            </a:r>
          </a:p>
        </p:txBody>
      </p:sp>
      <p:pic>
        <p:nvPicPr>
          <p:cNvPr id="4097" name="Picture 1" descr="C:\Users\Bev\Desktop\Austranter Medical\Photos\Chin straps.JPG"/>
          <p:cNvPicPr>
            <a:picLocks noChangeAspect="1" noChangeArrowheads="1"/>
          </p:cNvPicPr>
          <p:nvPr/>
        </p:nvPicPr>
        <p:blipFill>
          <a:blip r:embed="rId5" cstate="print"/>
          <a:srcRect l="3046" t="8657" r="388" b="29919"/>
          <a:stretch>
            <a:fillRect/>
          </a:stretch>
        </p:blipFill>
        <p:spPr bwMode="auto">
          <a:xfrm>
            <a:off x="1691680" y="1268760"/>
            <a:ext cx="5383348" cy="2588416"/>
          </a:xfrm>
          <a:prstGeom prst="rect">
            <a:avLst/>
          </a:prstGeom>
          <a:noFill/>
        </p:spPr>
      </p:pic>
      <p:sp>
        <p:nvSpPr>
          <p:cNvPr id="8" name="Subtitle 6"/>
          <p:cNvSpPr txBox="1">
            <a:spLocks/>
          </p:cNvSpPr>
          <p:nvPr/>
        </p:nvSpPr>
        <p:spPr>
          <a:xfrm>
            <a:off x="1691680" y="4005064"/>
            <a:ext cx="6400800" cy="64807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AU" sz="1600" b="0" i="0" u="none" strike="noStrike" kern="1200" cap="none" spc="0" normalizeH="0" baseline="0" noProof="0" dirty="0" smtClean="0">
                <a:ln>
                  <a:noFill/>
                </a:ln>
                <a:solidFill>
                  <a:srgbClr val="FF0000"/>
                </a:solidFill>
                <a:effectLst/>
                <a:uLnTx/>
                <a:uFillTx/>
                <a:latin typeface="Qlassik Bold" pitchFamily="18" charset="0"/>
                <a:ea typeface="+mn-ea"/>
                <a:cs typeface="+mn-cs"/>
              </a:rPr>
              <a:t>NB new thicker chin straps are being introduced. The thicker side goes </a:t>
            </a:r>
            <a:r>
              <a:rPr kumimoji="0" lang="en-AU" sz="1600" b="0" i="0" u="sng" strike="noStrike" kern="1200" cap="none" spc="0" normalizeH="0" baseline="0" noProof="0" dirty="0" smtClean="0">
                <a:ln>
                  <a:noFill/>
                </a:ln>
                <a:solidFill>
                  <a:srgbClr val="FF0000"/>
                </a:solidFill>
                <a:effectLst/>
                <a:uLnTx/>
                <a:uFillTx/>
                <a:latin typeface="Qlassik Bold" pitchFamily="18" charset="0"/>
                <a:ea typeface="+mn-ea"/>
                <a:cs typeface="+mn-cs"/>
              </a:rPr>
              <a:t>under</a:t>
            </a:r>
            <a:r>
              <a:rPr kumimoji="0" lang="en-AU" sz="1600" b="0" i="0" u="none" strike="noStrike" kern="1200" cap="none" spc="0" normalizeH="0" baseline="0" noProof="0" dirty="0" smtClean="0">
                <a:ln>
                  <a:noFill/>
                </a:ln>
                <a:solidFill>
                  <a:srgbClr val="FF0000"/>
                </a:solidFill>
                <a:effectLst/>
                <a:uLnTx/>
                <a:uFillTx/>
                <a:latin typeface="Qlassik Bold" pitchFamily="18" charset="0"/>
                <a:ea typeface="+mn-ea"/>
                <a:cs typeface="+mn-cs"/>
              </a:rPr>
              <a:t> the chin. Do NOT use too much pressure to secure. If oedema is present, do not use.</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AU" sz="1600" b="0" i="0" u="none" strike="noStrike" kern="1200" cap="none" spc="0" normalizeH="0" baseline="0" noProof="0" dirty="0">
              <a:ln>
                <a:noFill/>
              </a:ln>
              <a:solidFill>
                <a:schemeClr val="tx1"/>
              </a:solidFill>
              <a:effectLst/>
              <a:uLnTx/>
              <a:uFillTx/>
              <a:latin typeface="Qlassik Bold" pitchFamily="18" charset="0"/>
              <a:ea typeface="+mn-ea"/>
              <a:cs typeface="+mn-cs"/>
            </a:endParaRPr>
          </a:p>
        </p:txBody>
      </p:sp>
      <p:pic>
        <p:nvPicPr>
          <p:cNvPr id="1026" name="Picture 2" descr="C:\Users\Bev\AppData\Local\Microsoft\Windows\Temporary Internet Files\Content.Outlook\REKSFASC\IMG_9090.jpg"/>
          <p:cNvPicPr>
            <a:picLocks noChangeAspect="1" noChangeArrowheads="1"/>
          </p:cNvPicPr>
          <p:nvPr/>
        </p:nvPicPr>
        <p:blipFill>
          <a:blip r:embed="rId6" cstate="print"/>
          <a:srcRect l="2751" t="41600" r="1176" b="39500"/>
          <a:stretch>
            <a:fillRect/>
          </a:stretch>
        </p:blipFill>
        <p:spPr bwMode="auto">
          <a:xfrm>
            <a:off x="1722224" y="4653136"/>
            <a:ext cx="5472608" cy="8074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a:bodyPr>
          <a:lstStyle/>
          <a:p>
            <a:r>
              <a:rPr lang="en-AU" sz="3600" u="sng" dirty="0" smtClean="0">
                <a:solidFill>
                  <a:srgbClr val="53682A"/>
                </a:solidFill>
                <a:latin typeface="Qlassik Bold" pitchFamily="18" charset="0"/>
              </a:rPr>
              <a:t>Application Instructions</a:t>
            </a:r>
            <a:endParaRPr lang="en-AU" sz="3600" dirty="0"/>
          </a:p>
        </p:txBody>
      </p:sp>
      <p:sp>
        <p:nvSpPr>
          <p:cNvPr id="3" name="Content Placeholder 2"/>
          <p:cNvSpPr>
            <a:spLocks noGrp="1"/>
          </p:cNvSpPr>
          <p:nvPr>
            <p:ph idx="1"/>
          </p:nvPr>
        </p:nvSpPr>
        <p:spPr>
          <a:xfrm>
            <a:off x="467544" y="1124744"/>
            <a:ext cx="8219256" cy="3240361"/>
          </a:xfrm>
        </p:spPr>
        <p:txBody>
          <a:bodyPr/>
          <a:lstStyle/>
          <a:p>
            <a:pPr>
              <a:buFont typeface="Wingdings" pitchFamily="2" charset="2"/>
              <a:buChar char="ü"/>
            </a:pPr>
            <a:r>
              <a:rPr lang="en-AU" sz="1800" dirty="0" smtClean="0"/>
              <a:t> </a:t>
            </a:r>
            <a:r>
              <a:rPr lang="en-AU" sz="1800" dirty="0" smtClean="0">
                <a:latin typeface="Qlassik Bold" pitchFamily="18" charset="0"/>
              </a:rPr>
              <a:t>Assess cap size required. Cap head circumference measurement is taken from nape of neck (hairline), across the ears, to the middle of the forehead. Standard head circumference is comparable unless there is moulding or head asymmetry. So, best to measure cap head circumference  for initial application, at birth.</a:t>
            </a:r>
          </a:p>
        </p:txBody>
      </p:sp>
      <p:pic>
        <p:nvPicPr>
          <p:cNvPr id="4" name="Picture 3" descr="C:\Users\Bev\Desktop\Austranter Medical\Logo\Xero Logo V1.jpg"/>
          <p:cNvPicPr>
            <a:picLocks noChangeAspect="1" noChangeArrowheads="1"/>
          </p:cNvPicPr>
          <p:nvPr/>
        </p:nvPicPr>
        <p:blipFill>
          <a:blip r:embed="rId2" cstate="print"/>
          <a:srcRect/>
          <a:stretch>
            <a:fillRect/>
          </a:stretch>
        </p:blipFill>
        <p:spPr bwMode="auto">
          <a:xfrm>
            <a:off x="259482" y="5641826"/>
            <a:ext cx="1216174" cy="1216174"/>
          </a:xfrm>
          <a:prstGeom prst="rect">
            <a:avLst/>
          </a:prstGeom>
          <a:noFill/>
        </p:spPr>
      </p:pic>
      <p:pic>
        <p:nvPicPr>
          <p:cNvPr id="5" name="Picture 4"/>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6" name="Picture 5" descr="Measurement.JPG"/>
          <p:cNvPicPr>
            <a:picLocks noChangeAspect="1"/>
          </p:cNvPicPr>
          <p:nvPr/>
        </p:nvPicPr>
        <p:blipFill>
          <a:blip r:embed="rId4" cstate="print"/>
          <a:stretch>
            <a:fillRect/>
          </a:stretch>
        </p:blipFill>
        <p:spPr>
          <a:xfrm>
            <a:off x="2627784" y="2403636"/>
            <a:ext cx="3991992" cy="2993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634082"/>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sp>
        <p:nvSpPr>
          <p:cNvPr id="3" name="Content Placeholder 2"/>
          <p:cNvSpPr>
            <a:spLocks noGrp="1"/>
          </p:cNvSpPr>
          <p:nvPr>
            <p:ph idx="1"/>
          </p:nvPr>
        </p:nvSpPr>
        <p:spPr>
          <a:xfrm>
            <a:off x="467544" y="1628800"/>
            <a:ext cx="8229600" cy="792088"/>
          </a:xfrm>
        </p:spPr>
        <p:txBody>
          <a:bodyPr>
            <a:normAutofit/>
          </a:bodyPr>
          <a:lstStyle/>
          <a:p>
            <a:pPr>
              <a:buFont typeface="Wingdings" pitchFamily="2" charset="2"/>
              <a:buChar char="ü"/>
            </a:pPr>
            <a:r>
              <a:rPr lang="en-AU" sz="1600" dirty="0" smtClean="0"/>
              <a:t> </a:t>
            </a:r>
            <a:r>
              <a:rPr lang="en-AU" sz="1600" dirty="0" smtClean="0">
                <a:latin typeface="Qlassik Bold" pitchFamily="18" charset="0"/>
              </a:rPr>
              <a:t>Choose appropriately sized cap. Each cap comes in 5cm increments. Starting at &lt;25cm to 50cm.</a:t>
            </a:r>
          </a:p>
          <a:p>
            <a:pPr>
              <a:buFont typeface="Wingdings" pitchFamily="2" charset="2"/>
              <a:buChar char="ü"/>
            </a:pPr>
            <a:r>
              <a:rPr lang="en-AU" sz="1600" dirty="0" smtClean="0">
                <a:latin typeface="Qlassik Bold" pitchFamily="18" charset="0"/>
              </a:rPr>
              <a:t>Each cap size has a colour coded NEO-</a:t>
            </a:r>
            <a:r>
              <a:rPr lang="en-AU" sz="1600" dirty="0" err="1" smtClean="0">
                <a:latin typeface="Qlassik Bold" pitchFamily="18" charset="0"/>
              </a:rPr>
              <a:t>prene</a:t>
            </a:r>
            <a:r>
              <a:rPr lang="en-AU" sz="1600" dirty="0" smtClean="0">
                <a:latin typeface="Qlassik Bold" pitchFamily="18" charset="0"/>
              </a:rPr>
              <a:t> rim.</a:t>
            </a:r>
          </a:p>
        </p:txBody>
      </p:sp>
      <p:pic>
        <p:nvPicPr>
          <p:cNvPr id="5" name="Picture 4" descr="C:\Users\Bev\Desktop\Austranter Medical\Logo\Xero Logo V1.jpg"/>
          <p:cNvPicPr>
            <a:picLocks noChangeAspect="1" noChangeArrowheads="1"/>
          </p:cNvPicPr>
          <p:nvPr/>
        </p:nvPicPr>
        <p:blipFill>
          <a:blip r:embed="rId2" cstate="print"/>
          <a:srcRect/>
          <a:stretch>
            <a:fillRect/>
          </a:stretch>
        </p:blipFill>
        <p:spPr bwMode="auto">
          <a:xfrm>
            <a:off x="259482" y="5589240"/>
            <a:ext cx="1216174" cy="1216174"/>
          </a:xfrm>
          <a:prstGeom prst="rect">
            <a:avLst/>
          </a:prstGeom>
          <a:noFill/>
        </p:spPr>
      </p:pic>
      <p:pic>
        <p:nvPicPr>
          <p:cNvPr id="6" name="Picture 5"/>
          <p:cNvPicPr>
            <a:picLocks noChangeAspect="1" noChangeArrowheads="1"/>
          </p:cNvPicPr>
          <p:nvPr/>
        </p:nvPicPr>
        <p:blipFill>
          <a:blip r:embed="rId3" cstate="print"/>
          <a:srcRect l="17693" b="21221"/>
          <a:stretch>
            <a:fillRect/>
          </a:stretch>
        </p:blipFill>
        <p:spPr bwMode="auto">
          <a:xfrm>
            <a:off x="1619672" y="5623060"/>
            <a:ext cx="7524328" cy="1234940"/>
          </a:xfrm>
          <a:prstGeom prst="rect">
            <a:avLst/>
          </a:prstGeom>
          <a:noFill/>
          <a:ln w="9525">
            <a:noFill/>
            <a:miter lim="800000"/>
            <a:headEnd/>
            <a:tailEnd/>
          </a:ln>
        </p:spPr>
      </p:pic>
      <p:sp>
        <p:nvSpPr>
          <p:cNvPr id="7" name="Rectangle 6"/>
          <p:cNvSpPr/>
          <p:nvPr/>
        </p:nvSpPr>
        <p:spPr>
          <a:xfrm>
            <a:off x="3139974" y="2413338"/>
            <a:ext cx="2718048" cy="2031325"/>
          </a:xfrm>
          <a:prstGeom prst="rect">
            <a:avLst/>
          </a:prstGeom>
        </p:spPr>
        <p:txBody>
          <a:bodyPr wrap="square">
            <a:spAutoFit/>
          </a:bodyPr>
          <a:lstStyle/>
          <a:p>
            <a:r>
              <a:rPr lang="en-AU" dirty="0" smtClean="0">
                <a:solidFill>
                  <a:srgbClr val="00B050"/>
                </a:solidFill>
                <a:latin typeface="Qlassik Bold" pitchFamily="18" charset="0"/>
              </a:rPr>
              <a:t>Green = </a:t>
            </a:r>
            <a:r>
              <a:rPr lang="en-AU" dirty="0" err="1" smtClean="0">
                <a:solidFill>
                  <a:srgbClr val="00B050"/>
                </a:solidFill>
                <a:latin typeface="Qlassik Bold" pitchFamily="18" charset="0"/>
              </a:rPr>
              <a:t>XSmall</a:t>
            </a:r>
            <a:r>
              <a:rPr lang="en-AU" dirty="0" smtClean="0">
                <a:solidFill>
                  <a:srgbClr val="00B050"/>
                </a:solidFill>
                <a:latin typeface="Qlassik Bold" pitchFamily="18" charset="0"/>
              </a:rPr>
              <a:t> = &lt;25cm</a:t>
            </a:r>
          </a:p>
          <a:p>
            <a:r>
              <a:rPr lang="en-AU" dirty="0" smtClean="0">
                <a:ln>
                  <a:solidFill>
                    <a:schemeClr val="tx1"/>
                  </a:solidFill>
                </a:ln>
                <a:solidFill>
                  <a:srgbClr val="FFFF00"/>
                </a:solidFill>
                <a:latin typeface="Qlassik Bold" pitchFamily="18" charset="0"/>
              </a:rPr>
              <a:t>Yellow = Small = 25-30cm</a:t>
            </a:r>
          </a:p>
          <a:p>
            <a:r>
              <a:rPr lang="en-AU" dirty="0" smtClean="0">
                <a:solidFill>
                  <a:srgbClr val="FF0000"/>
                </a:solidFill>
                <a:latin typeface="Qlassik Bold" pitchFamily="18" charset="0"/>
              </a:rPr>
              <a:t>Red = Medium = 30-35cm</a:t>
            </a:r>
          </a:p>
          <a:p>
            <a:r>
              <a:rPr lang="en-AU" dirty="0" smtClean="0">
                <a:solidFill>
                  <a:srgbClr val="0070C0"/>
                </a:solidFill>
                <a:latin typeface="Qlassik Bold" pitchFamily="18" charset="0"/>
              </a:rPr>
              <a:t>Blue = Large = 25-40cm</a:t>
            </a:r>
          </a:p>
          <a:p>
            <a:r>
              <a:rPr lang="en-AU" dirty="0" smtClean="0">
                <a:latin typeface="Qlassik Bold" pitchFamily="18" charset="0"/>
              </a:rPr>
              <a:t>Black = </a:t>
            </a:r>
            <a:r>
              <a:rPr lang="en-AU" dirty="0" err="1" smtClean="0">
                <a:latin typeface="Qlassik Bold" pitchFamily="18" charset="0"/>
              </a:rPr>
              <a:t>XLarge</a:t>
            </a:r>
            <a:r>
              <a:rPr lang="en-AU" dirty="0" smtClean="0">
                <a:latin typeface="Qlassik Bold" pitchFamily="18" charset="0"/>
              </a:rPr>
              <a:t> = 40-45cm</a:t>
            </a:r>
          </a:p>
          <a:p>
            <a:r>
              <a:rPr lang="en-AU" dirty="0" smtClean="0">
                <a:ln>
                  <a:solidFill>
                    <a:schemeClr val="tx1"/>
                  </a:solidFill>
                </a:ln>
                <a:solidFill>
                  <a:schemeClr val="bg1"/>
                </a:solidFill>
                <a:latin typeface="Qlassik Bold" pitchFamily="18" charset="0"/>
              </a:rPr>
              <a:t>White = </a:t>
            </a:r>
            <a:r>
              <a:rPr lang="en-AU" dirty="0" err="1" smtClean="0">
                <a:ln>
                  <a:solidFill>
                    <a:schemeClr val="tx1"/>
                  </a:solidFill>
                </a:ln>
                <a:solidFill>
                  <a:schemeClr val="bg1"/>
                </a:solidFill>
                <a:latin typeface="Qlassik Bold" pitchFamily="18" charset="0"/>
              </a:rPr>
              <a:t>XXLarge</a:t>
            </a:r>
            <a:r>
              <a:rPr lang="en-AU" dirty="0" smtClean="0">
                <a:ln>
                  <a:solidFill>
                    <a:schemeClr val="tx1"/>
                  </a:solidFill>
                </a:ln>
                <a:solidFill>
                  <a:schemeClr val="bg1"/>
                </a:solidFill>
                <a:latin typeface="Qlassik Bold" pitchFamily="18" charset="0"/>
              </a:rPr>
              <a:t> = 45/50cm</a:t>
            </a:r>
          </a:p>
          <a:p>
            <a:pPr>
              <a:buNone/>
            </a:pPr>
            <a:endParaRPr lang="en-AU" dirty="0">
              <a:latin typeface="Qlassik Bol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GP5055.JPG"/>
          <p:cNvPicPr/>
          <p:nvPr/>
        </p:nvPicPr>
        <p:blipFill>
          <a:blip r:embed="rId2" cstate="print"/>
          <a:srcRect t="20993" r="2715" b="20639"/>
          <a:stretch>
            <a:fillRect/>
          </a:stretch>
        </p:blipFill>
        <p:spPr>
          <a:xfrm rot="5400000">
            <a:off x="5868143" y="1412779"/>
            <a:ext cx="3960441" cy="1800200"/>
          </a:xfrm>
          <a:prstGeom prst="rect">
            <a:avLst/>
          </a:prstGeom>
        </p:spPr>
      </p:pic>
      <p:pic>
        <p:nvPicPr>
          <p:cNvPr id="19" name="Picture 18" descr="IMGP5054.JPG"/>
          <p:cNvPicPr/>
          <p:nvPr/>
        </p:nvPicPr>
        <p:blipFill>
          <a:blip r:embed="rId3" cstate="print"/>
          <a:srcRect l="44645" t="18235" r="44532" b="35157"/>
          <a:stretch>
            <a:fillRect/>
          </a:stretch>
        </p:blipFill>
        <p:spPr>
          <a:xfrm rot="5400000">
            <a:off x="2542427" y="4162429"/>
            <a:ext cx="576064" cy="1845510"/>
          </a:xfrm>
          <a:prstGeom prst="rect">
            <a:avLst/>
          </a:prstGeom>
        </p:spPr>
      </p:pic>
      <p:sp>
        <p:nvSpPr>
          <p:cNvPr id="2" name="Title 1"/>
          <p:cNvSpPr>
            <a:spLocks noGrp="1"/>
          </p:cNvSpPr>
          <p:nvPr>
            <p:ph type="title"/>
          </p:nvPr>
        </p:nvSpPr>
        <p:spPr>
          <a:xfrm>
            <a:off x="395536" y="188640"/>
            <a:ext cx="8229600" cy="562074"/>
          </a:xfrm>
        </p:spPr>
        <p:txBody>
          <a:bodyPr>
            <a:noAutofit/>
          </a:bodyPr>
          <a:lstStyle/>
          <a:p>
            <a:r>
              <a:rPr lang="en-AU" sz="3600" u="sng" dirty="0" smtClean="0">
                <a:solidFill>
                  <a:srgbClr val="53682A"/>
                </a:solidFill>
                <a:latin typeface="Qlassik Bold" pitchFamily="18" charset="0"/>
              </a:rPr>
              <a:t>Application Instructions</a:t>
            </a:r>
            <a:endParaRPr lang="en-AU" sz="3600" dirty="0">
              <a:latin typeface="Qlassik Bold" pitchFamily="18" charset="0"/>
            </a:endParaRPr>
          </a:p>
        </p:txBody>
      </p:sp>
      <p:pic>
        <p:nvPicPr>
          <p:cNvPr id="4" name="Picture 3"/>
          <p:cNvPicPr>
            <a:picLocks noChangeAspect="1" noChangeArrowheads="1"/>
          </p:cNvPicPr>
          <p:nvPr/>
        </p:nvPicPr>
        <p:blipFill>
          <a:blip r:embed="rId4" cstate="print"/>
          <a:srcRect l="17693" b="21221"/>
          <a:stretch>
            <a:fillRect/>
          </a:stretch>
        </p:blipFill>
        <p:spPr bwMode="auto">
          <a:xfrm>
            <a:off x="1619672" y="5623060"/>
            <a:ext cx="7524328" cy="1234940"/>
          </a:xfrm>
          <a:prstGeom prst="rect">
            <a:avLst/>
          </a:prstGeom>
          <a:noFill/>
          <a:ln w="9525">
            <a:noFill/>
            <a:miter lim="800000"/>
            <a:headEnd/>
            <a:tailEnd/>
          </a:ln>
        </p:spPr>
      </p:pic>
      <p:pic>
        <p:nvPicPr>
          <p:cNvPr id="5" name="Picture 4" descr="C:\Users\Bev\Desktop\Austranter Medical\Logo\Xero Logo V1.jpg"/>
          <p:cNvPicPr>
            <a:picLocks noChangeAspect="1" noChangeArrowheads="1"/>
          </p:cNvPicPr>
          <p:nvPr/>
        </p:nvPicPr>
        <p:blipFill>
          <a:blip r:embed="rId5" cstate="print"/>
          <a:srcRect/>
          <a:stretch>
            <a:fillRect/>
          </a:stretch>
        </p:blipFill>
        <p:spPr bwMode="auto">
          <a:xfrm>
            <a:off x="259482" y="5641826"/>
            <a:ext cx="1216174" cy="1216174"/>
          </a:xfrm>
          <a:prstGeom prst="rect">
            <a:avLst/>
          </a:prstGeom>
          <a:noFill/>
        </p:spPr>
      </p:pic>
      <p:sp>
        <p:nvSpPr>
          <p:cNvPr id="7" name="Subtitle 6"/>
          <p:cNvSpPr txBox="1">
            <a:spLocks/>
          </p:cNvSpPr>
          <p:nvPr/>
        </p:nvSpPr>
        <p:spPr>
          <a:xfrm>
            <a:off x="3779912" y="1124744"/>
            <a:ext cx="2808312" cy="38164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AU" sz="1600" b="0" i="0" u="none" strike="noStrike" kern="1200" cap="none" spc="0" normalizeH="0" baseline="0" noProof="0" dirty="0">
              <a:ln>
                <a:noFill/>
              </a:ln>
              <a:solidFill>
                <a:schemeClr val="tx1"/>
              </a:solidFill>
              <a:effectLst/>
              <a:uLnTx/>
              <a:uFillTx/>
              <a:latin typeface="Qlassik Bold" pitchFamily="18" charset="0"/>
              <a:ea typeface="+mn-ea"/>
              <a:cs typeface="+mn-cs"/>
            </a:endParaRPr>
          </a:p>
        </p:txBody>
      </p:sp>
      <p:pic>
        <p:nvPicPr>
          <p:cNvPr id="23554" name="Picture 2" descr="C:\Users\Bev\Desktop\Austranter Medical\Photos\EC + fasteners.JPG"/>
          <p:cNvPicPr>
            <a:picLocks noChangeAspect="1" noChangeArrowheads="1"/>
          </p:cNvPicPr>
          <p:nvPr/>
        </p:nvPicPr>
        <p:blipFill>
          <a:blip r:embed="rId6" cstate="print"/>
          <a:srcRect t="33463" r="3932" b="32281"/>
          <a:stretch>
            <a:fillRect/>
          </a:stretch>
        </p:blipFill>
        <p:spPr bwMode="auto">
          <a:xfrm>
            <a:off x="4139952" y="4581128"/>
            <a:ext cx="3456384" cy="924353"/>
          </a:xfrm>
          <a:prstGeom prst="rect">
            <a:avLst/>
          </a:prstGeom>
          <a:noFill/>
        </p:spPr>
      </p:pic>
      <p:sp>
        <p:nvSpPr>
          <p:cNvPr id="9" name="Content Placeholder 2"/>
          <p:cNvSpPr txBox="1">
            <a:spLocks/>
          </p:cNvSpPr>
          <p:nvPr/>
        </p:nvSpPr>
        <p:spPr>
          <a:xfrm>
            <a:off x="827584" y="908720"/>
            <a:ext cx="4104456" cy="36724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AU"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Each package contains: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Cotton cap with NEO-</a:t>
            </a:r>
            <a:r>
              <a:rPr kumimoji="0" lang="en-AU" sz="1800" b="0" i="0" u="none" strike="noStrike" kern="1200" cap="none" spc="0" normalizeH="0" baseline="0" noProof="0" dirty="0" err="1" smtClean="0">
                <a:ln>
                  <a:noFill/>
                </a:ln>
                <a:solidFill>
                  <a:schemeClr val="tx1"/>
                </a:solidFill>
                <a:effectLst/>
                <a:uLnTx/>
                <a:uFillTx/>
                <a:latin typeface="Qlassik Bold" pitchFamily="18" charset="0"/>
                <a:ea typeface="+mn-ea"/>
                <a:cs typeface="+mn-cs"/>
              </a:rPr>
              <a:t>prene</a:t>
            </a:r>
            <a:r>
              <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rPr>
              <a:t> rim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Chin </a:t>
            </a:r>
            <a:r>
              <a:rPr lang="en-AU" dirty="0" smtClean="0">
                <a:latin typeface="Qlassik Bold" pitchFamily="18" charset="0"/>
              </a:rPr>
              <a:t>strap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Self adhesive hook fastener</a:t>
            </a:r>
            <a:endParaRPr lang="en-AU" dirty="0" smtClean="0">
              <a:latin typeface="Qlassik Bold"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Shock </a:t>
            </a:r>
            <a:r>
              <a:rPr lang="en-AU" dirty="0" smtClean="0">
                <a:latin typeface="Qlassik Bold" pitchFamily="18" charset="0"/>
              </a:rPr>
              <a:t>cord tightener</a:t>
            </a: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Swap wrap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AU" dirty="0" smtClean="0">
                <a:latin typeface="Qlassik Bold" pitchFamily="18" charset="0"/>
              </a:rPr>
              <a:t>Short </a:t>
            </a:r>
            <a:r>
              <a:rPr lang="en-AU" dirty="0" smtClean="0">
                <a:latin typeface="Qlassik Bold" pitchFamily="18" charset="0"/>
              </a:rPr>
              <a:t>double sided fasteners </a:t>
            </a:r>
          </a:p>
          <a:p>
            <a:pPr marL="342900" indent="-342900">
              <a:spcBef>
                <a:spcPct val="20000"/>
              </a:spcBef>
              <a:buFont typeface="Arial" pitchFamily="34" charset="0"/>
              <a:buChar char="•"/>
            </a:pPr>
            <a:r>
              <a:rPr lang="en-AU" dirty="0" smtClean="0">
                <a:latin typeface="Qlassik Bold" pitchFamily="18" charset="0"/>
              </a:rPr>
              <a:t>Eye </a:t>
            </a:r>
            <a:r>
              <a:rPr lang="en-AU" dirty="0" smtClean="0">
                <a:latin typeface="Qlassik Bold" pitchFamily="18" charset="0"/>
              </a:rPr>
              <a:t>covers</a:t>
            </a:r>
          </a:p>
          <a:p>
            <a:pPr marL="342900" indent="-342900">
              <a:spcBef>
                <a:spcPct val="20000"/>
              </a:spcBef>
              <a:buFont typeface="Arial" pitchFamily="34" charset="0"/>
              <a:buChar char="•"/>
            </a:pPr>
            <a:r>
              <a:rPr lang="en-AU" dirty="0" smtClean="0">
                <a:latin typeface="Qlassik Bold" pitchFamily="18" charset="0"/>
              </a:rPr>
              <a:t>Snorkel Grip </a:t>
            </a:r>
          </a:p>
          <a:p>
            <a:pPr marL="342900" indent="-342900">
              <a:spcBef>
                <a:spcPct val="20000"/>
              </a:spcBef>
              <a:buFont typeface="Arial" pitchFamily="34" charset="0"/>
              <a:buChar char="•"/>
            </a:pPr>
            <a:endParaRPr lang="en-AU" dirty="0" smtClean="0">
              <a:latin typeface="Qlassik Bold" pitchFamily="18" charset="0"/>
            </a:endParaRPr>
          </a:p>
          <a:p>
            <a:pPr marL="342900" indent="-342900">
              <a:spcBef>
                <a:spcPct val="20000"/>
              </a:spcBef>
            </a:pPr>
            <a:endParaRPr lang="en-AU" dirty="0" smtClean="0">
              <a:latin typeface="Qlassik Bold"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AU" sz="1800" b="0" i="0" u="none" strike="noStrike" kern="1200" cap="none" spc="0" normalizeH="0" baseline="0" noProof="0" dirty="0" smtClean="0">
              <a:ln>
                <a:noFill/>
              </a:ln>
              <a:solidFill>
                <a:schemeClr val="tx1"/>
              </a:solidFill>
              <a:effectLst/>
              <a:uLnTx/>
              <a:uFillTx/>
              <a:latin typeface="Qlassik Bold" pitchFamily="18" charset="0"/>
              <a:ea typeface="+mn-ea"/>
              <a:cs typeface="+mn-cs"/>
            </a:endParaRPr>
          </a:p>
        </p:txBody>
      </p:sp>
      <p:cxnSp>
        <p:nvCxnSpPr>
          <p:cNvPr id="11" name="Straight Arrow Connector 10"/>
          <p:cNvCxnSpPr/>
          <p:nvPr/>
        </p:nvCxnSpPr>
        <p:spPr>
          <a:xfrm>
            <a:off x="3995936" y="1412776"/>
            <a:ext cx="3600400"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67744" y="1772816"/>
            <a:ext cx="4968552"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07904" y="3068960"/>
            <a:ext cx="3960440" cy="72008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35896" y="2132856"/>
            <a:ext cx="4248472" cy="28803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59832" y="2420888"/>
            <a:ext cx="4824536" cy="72008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95736" y="2780928"/>
            <a:ext cx="4968552" cy="432048"/>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95736" y="3429000"/>
            <a:ext cx="3168352" cy="144016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051720" y="3861048"/>
            <a:ext cx="144016" cy="936104"/>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1094</Words>
  <Application>Microsoft Office PowerPoint</Application>
  <PresentationFormat>On-screen Show (4:3)</PresentationFormat>
  <Paragraphs>102</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Chin Strap features:      </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Application Instructions</vt:lpstr>
      <vt:lpstr>Handy tips</vt:lpstr>
      <vt:lpstr>Washing Instructions</vt:lpstr>
      <vt:lpstr>Notice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dc:creator>
  <cp:lastModifiedBy>Bev</cp:lastModifiedBy>
  <cp:revision>19</cp:revision>
  <dcterms:created xsi:type="dcterms:W3CDTF">2017-07-07T02:18:59Z</dcterms:created>
  <dcterms:modified xsi:type="dcterms:W3CDTF">2018-10-17T09:22:22Z</dcterms:modified>
</cp:coreProperties>
</file>