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682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082017-D269-4A2D-A02C-10BD8BA885DA}" type="datetimeFigureOut">
              <a:rPr lang="en-AU" smtClean="0"/>
              <a:pPr/>
              <a:t>9/07/2017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C41AC-99A1-4AA3-82C4-F79DB890DF79}" type="slidenum">
              <a:rPr lang="en-AU" smtClean="0"/>
              <a:pPr/>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0A6C41AC-99A1-4AA3-82C4-F79DB890DF79}" type="slidenum">
              <a:rPr lang="en-AU" smtClean="0"/>
              <a:pPr/>
              <a:t>5</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0A6C41AC-99A1-4AA3-82C4-F79DB890DF79}" type="slidenum">
              <a:rPr lang="en-AU" smtClean="0"/>
              <a:pPr/>
              <a:t>6</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B4509445-E15F-4440-94FE-8EF184D524E6}" type="datetimeFigureOut">
              <a:rPr lang="en-AU" smtClean="0"/>
              <a:pPr/>
              <a:t>9/07/2017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7D25570-24BE-482E-9D44-053670F7AC24}"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4509445-E15F-4440-94FE-8EF184D524E6}" type="datetimeFigureOut">
              <a:rPr lang="en-AU" smtClean="0"/>
              <a:pPr/>
              <a:t>9/07/2017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7D25570-24BE-482E-9D44-053670F7AC24}"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4509445-E15F-4440-94FE-8EF184D524E6}" type="datetimeFigureOut">
              <a:rPr lang="en-AU" smtClean="0"/>
              <a:pPr/>
              <a:t>9/07/2017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7D25570-24BE-482E-9D44-053670F7AC24}"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4509445-E15F-4440-94FE-8EF184D524E6}" type="datetimeFigureOut">
              <a:rPr lang="en-AU" smtClean="0"/>
              <a:pPr/>
              <a:t>9/07/2017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7D25570-24BE-482E-9D44-053670F7AC24}"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509445-E15F-4440-94FE-8EF184D524E6}" type="datetimeFigureOut">
              <a:rPr lang="en-AU" smtClean="0"/>
              <a:pPr/>
              <a:t>9/07/2017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7D25570-24BE-482E-9D44-053670F7AC24}"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4509445-E15F-4440-94FE-8EF184D524E6}" type="datetimeFigureOut">
              <a:rPr lang="en-AU" smtClean="0"/>
              <a:pPr/>
              <a:t>9/07/2017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7D25570-24BE-482E-9D44-053670F7AC24}"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B4509445-E15F-4440-94FE-8EF184D524E6}" type="datetimeFigureOut">
              <a:rPr lang="en-AU" smtClean="0"/>
              <a:pPr/>
              <a:t>9/07/2017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7D25570-24BE-482E-9D44-053670F7AC24}"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B4509445-E15F-4440-94FE-8EF184D524E6}" type="datetimeFigureOut">
              <a:rPr lang="en-AU" smtClean="0"/>
              <a:pPr/>
              <a:t>9/07/2017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7D25570-24BE-482E-9D44-053670F7AC24}"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09445-E15F-4440-94FE-8EF184D524E6}" type="datetimeFigureOut">
              <a:rPr lang="en-AU" smtClean="0"/>
              <a:pPr/>
              <a:t>9/07/2017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7D25570-24BE-482E-9D44-053670F7AC24}"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509445-E15F-4440-94FE-8EF184D524E6}" type="datetimeFigureOut">
              <a:rPr lang="en-AU" smtClean="0"/>
              <a:pPr/>
              <a:t>9/07/2017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7D25570-24BE-482E-9D44-053670F7AC24}"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509445-E15F-4440-94FE-8EF184D524E6}" type="datetimeFigureOut">
              <a:rPr lang="en-AU" smtClean="0"/>
              <a:pPr/>
              <a:t>9/07/2017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7D25570-24BE-482E-9D44-053670F7AC24}"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509445-E15F-4440-94FE-8EF184D524E6}" type="datetimeFigureOut">
              <a:rPr lang="en-AU" smtClean="0"/>
              <a:pPr/>
              <a:t>9/07/2017</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D25570-24BE-482E-9D44-053670F7AC24}"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835696" y="188640"/>
            <a:ext cx="5292080" cy="64331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u="sng" dirty="0" smtClean="0">
                <a:solidFill>
                  <a:srgbClr val="53682A"/>
                </a:solidFill>
                <a:latin typeface="Qlassik Bold" pitchFamily="18" charset="0"/>
              </a:rPr>
              <a:t>Application Instructions</a:t>
            </a:r>
            <a:endParaRPr lang="en-AU" dirty="0"/>
          </a:p>
        </p:txBody>
      </p:sp>
      <p:pic>
        <p:nvPicPr>
          <p:cNvPr id="4" name="Picture 3"/>
          <p:cNvPicPr>
            <a:picLocks noChangeAspect="1" noChangeArrowheads="1"/>
          </p:cNvPicPr>
          <p:nvPr/>
        </p:nvPicPr>
        <p:blipFill>
          <a:blip r:embed="rId2"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5" name="Picture 4"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pic>
        <p:nvPicPr>
          <p:cNvPr id="6" name="Content Placeholder 5"/>
          <p:cNvPicPr>
            <a:picLocks noGrp="1"/>
          </p:cNvPicPr>
          <p:nvPr>
            <p:ph idx="1"/>
          </p:nvPr>
        </p:nvPicPr>
        <p:blipFill>
          <a:blip r:embed="rId4" cstate="print"/>
          <a:srcRect l="21441" r="11042" b="8453"/>
          <a:stretch>
            <a:fillRect/>
          </a:stretch>
        </p:blipFill>
        <p:spPr bwMode="auto">
          <a:xfrm>
            <a:off x="1259632" y="1793068"/>
            <a:ext cx="3384376" cy="3168352"/>
          </a:xfrm>
          <a:prstGeom prst="rect">
            <a:avLst/>
          </a:prstGeom>
          <a:noFill/>
          <a:ln w="9525">
            <a:noFill/>
            <a:miter lim="800000"/>
            <a:headEnd/>
            <a:tailEnd/>
          </a:ln>
        </p:spPr>
      </p:pic>
      <p:sp>
        <p:nvSpPr>
          <p:cNvPr id="24578" name="Text Box 2"/>
          <p:cNvSpPr txBox="1">
            <a:spLocks noChangeArrowheads="1"/>
          </p:cNvSpPr>
          <p:nvPr/>
        </p:nvSpPr>
        <p:spPr bwMode="auto">
          <a:xfrm>
            <a:off x="5508104" y="1772816"/>
            <a:ext cx="2520280" cy="165618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n-AU" sz="2400" b="0" i="0" u="none" strike="noStrike" cap="none" normalizeH="0" baseline="0" dirty="0" smtClean="0">
                <a:ln>
                  <a:noFill/>
                </a:ln>
                <a:solidFill>
                  <a:schemeClr val="tx1"/>
                </a:solidFill>
                <a:effectLst/>
                <a:latin typeface="Qlassik Bold" pitchFamily="18" charset="0"/>
                <a:cs typeface="Arial" pitchFamily="34" charset="0"/>
              </a:rPr>
              <a:t>1) Place the middle of the coloured cap rim under the back (nape) of neck, then wrap rim over the ears &amp; across the forehead.</a:t>
            </a:r>
            <a:endParaRPr kumimoji="0" lang="en-US" sz="2400" b="0" i="0" u="none" strike="noStrike" cap="none" normalizeH="0" baseline="0" dirty="0" smtClean="0">
              <a:ln>
                <a:noFill/>
              </a:ln>
              <a:solidFill>
                <a:schemeClr val="tx1"/>
              </a:solidFill>
              <a:effectLst/>
              <a:latin typeface="Qlassik Bold" pitchFamily="18"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u="sng" dirty="0" smtClean="0">
                <a:solidFill>
                  <a:srgbClr val="53682A"/>
                </a:solidFill>
                <a:latin typeface="Qlassik Bold" pitchFamily="18" charset="0"/>
              </a:rPr>
              <a:t>Application Instructions</a:t>
            </a:r>
            <a:endParaRPr lang="en-AU" dirty="0"/>
          </a:p>
        </p:txBody>
      </p:sp>
      <p:sp>
        <p:nvSpPr>
          <p:cNvPr id="3" name="Content Placeholder 2"/>
          <p:cNvSpPr>
            <a:spLocks noGrp="1"/>
          </p:cNvSpPr>
          <p:nvPr>
            <p:ph idx="1"/>
          </p:nvPr>
        </p:nvSpPr>
        <p:spPr>
          <a:xfrm>
            <a:off x="1043608" y="1772816"/>
            <a:ext cx="3394720" cy="2764904"/>
          </a:xfrm>
        </p:spPr>
        <p:txBody>
          <a:bodyPr>
            <a:normAutofit/>
          </a:bodyPr>
          <a:lstStyle/>
          <a:p>
            <a:pPr>
              <a:buNone/>
            </a:pPr>
            <a:r>
              <a:rPr lang="en-AU" sz="2400" dirty="0" smtClean="0">
                <a:latin typeface="Qlassik Bold" pitchFamily="18" charset="0"/>
              </a:rPr>
              <a:t>2) Ensure there is some overlap of the cap rim, where it joins. No overlap means the cap is too small. So, use the next size up. Vary the overlap site, with cares. </a:t>
            </a:r>
            <a:endParaRPr lang="en-AU" sz="2400" dirty="0">
              <a:latin typeface="Qlassik Bold" pitchFamily="18" charset="0"/>
            </a:endParaRPr>
          </a:p>
        </p:txBody>
      </p:sp>
      <p:pic>
        <p:nvPicPr>
          <p:cNvPr id="4" name="Picture 3"/>
          <p:cNvPicPr>
            <a:picLocks noChangeAspect="1" noChangeArrowheads="1"/>
          </p:cNvPicPr>
          <p:nvPr/>
        </p:nvPicPr>
        <p:blipFill>
          <a:blip r:embed="rId2"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5" name="Picture 4"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pic>
        <p:nvPicPr>
          <p:cNvPr id="6" name="Picture 5"/>
          <p:cNvPicPr/>
          <p:nvPr/>
        </p:nvPicPr>
        <p:blipFill>
          <a:blip r:embed="rId4" cstate="print"/>
          <a:srcRect l="18247" t="6839" r="19332" b="5545"/>
          <a:stretch>
            <a:fillRect/>
          </a:stretch>
        </p:blipFill>
        <p:spPr bwMode="auto">
          <a:xfrm>
            <a:off x="5292080" y="1628800"/>
            <a:ext cx="3024336" cy="3024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u="sng" dirty="0" smtClean="0">
                <a:solidFill>
                  <a:srgbClr val="53682A"/>
                </a:solidFill>
                <a:latin typeface="Qlassik Bold" pitchFamily="18" charset="0"/>
              </a:rPr>
              <a:t>Application Instructions</a:t>
            </a:r>
            <a:endParaRPr lang="en-AU" dirty="0"/>
          </a:p>
        </p:txBody>
      </p:sp>
      <p:sp>
        <p:nvSpPr>
          <p:cNvPr id="3" name="Content Placeholder 2"/>
          <p:cNvSpPr>
            <a:spLocks noGrp="1"/>
          </p:cNvSpPr>
          <p:nvPr>
            <p:ph idx="1"/>
          </p:nvPr>
        </p:nvSpPr>
        <p:spPr>
          <a:xfrm>
            <a:off x="5292080" y="1600201"/>
            <a:ext cx="3394720" cy="2908920"/>
          </a:xfrm>
        </p:spPr>
        <p:txBody>
          <a:bodyPr>
            <a:normAutofit fontScale="85000" lnSpcReduction="20000"/>
          </a:bodyPr>
          <a:lstStyle/>
          <a:p>
            <a:pPr>
              <a:buNone/>
            </a:pPr>
            <a:r>
              <a:rPr lang="en-AU" dirty="0" smtClean="0">
                <a:latin typeface="Qlassik Bold" pitchFamily="18" charset="0"/>
              </a:rPr>
              <a:t>3) Secure cap with hook </a:t>
            </a:r>
            <a:r>
              <a:rPr lang="en-AU" dirty="0" smtClean="0">
                <a:latin typeface="Qlassik Bold" pitchFamily="18" charset="0"/>
              </a:rPr>
              <a:t>tab (red), </a:t>
            </a:r>
            <a:r>
              <a:rPr lang="en-AU" dirty="0" smtClean="0">
                <a:latin typeface="Qlassik Bold" pitchFamily="18" charset="0"/>
              </a:rPr>
              <a:t>onto coloured loop rim of cap. Have a snug but </a:t>
            </a:r>
            <a:r>
              <a:rPr lang="en-AU" u="sng" dirty="0" smtClean="0">
                <a:solidFill>
                  <a:srgbClr val="FF0000"/>
                </a:solidFill>
                <a:latin typeface="Qlassik Bold" pitchFamily="18" charset="0"/>
              </a:rPr>
              <a:t>NOT</a:t>
            </a:r>
            <a:r>
              <a:rPr lang="en-AU" dirty="0" smtClean="0">
                <a:latin typeface="Qlassik Bold" pitchFamily="18" charset="0"/>
              </a:rPr>
              <a:t> tight fit. If tab crosses stitched line on rim, use a smaller cap.</a:t>
            </a:r>
          </a:p>
          <a:p>
            <a:endParaRPr lang="en-AU" dirty="0"/>
          </a:p>
        </p:txBody>
      </p:sp>
      <p:pic>
        <p:nvPicPr>
          <p:cNvPr id="4" name="Picture 3"/>
          <p:cNvPicPr>
            <a:picLocks noChangeAspect="1" noChangeArrowheads="1"/>
          </p:cNvPicPr>
          <p:nvPr/>
        </p:nvPicPr>
        <p:blipFill>
          <a:blip r:embed="rId2"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5" name="Picture 4"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pic>
        <p:nvPicPr>
          <p:cNvPr id="6" name="Picture 5"/>
          <p:cNvPicPr/>
          <p:nvPr/>
        </p:nvPicPr>
        <p:blipFill>
          <a:blip r:embed="rId4" cstate="print"/>
          <a:srcRect/>
          <a:stretch>
            <a:fillRect/>
          </a:stretch>
        </p:blipFill>
        <p:spPr bwMode="auto">
          <a:xfrm>
            <a:off x="971600" y="1484784"/>
            <a:ext cx="4017277" cy="33123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u="sng" dirty="0" smtClean="0">
                <a:solidFill>
                  <a:srgbClr val="53682A"/>
                </a:solidFill>
                <a:latin typeface="Qlassik Bold" pitchFamily="18" charset="0"/>
              </a:rPr>
              <a:t>Application Instructions</a:t>
            </a:r>
            <a:endParaRPr lang="en-AU" dirty="0"/>
          </a:p>
        </p:txBody>
      </p:sp>
      <p:sp>
        <p:nvSpPr>
          <p:cNvPr id="3" name="Content Placeholder 2"/>
          <p:cNvSpPr>
            <a:spLocks noGrp="1"/>
          </p:cNvSpPr>
          <p:nvPr>
            <p:ph idx="1"/>
          </p:nvPr>
        </p:nvSpPr>
        <p:spPr>
          <a:xfrm>
            <a:off x="3419872" y="1700808"/>
            <a:ext cx="2386608" cy="3672408"/>
          </a:xfrm>
        </p:spPr>
        <p:txBody>
          <a:bodyPr>
            <a:normAutofit lnSpcReduction="10000"/>
          </a:bodyPr>
          <a:lstStyle/>
          <a:p>
            <a:pPr>
              <a:buNone/>
            </a:pPr>
            <a:r>
              <a:rPr lang="en-AU" sz="1800" dirty="0" smtClean="0">
                <a:latin typeface="Qlassik Bold" pitchFamily="18" charset="0"/>
              </a:rPr>
              <a:t>4) Place the chin inside Chin </a:t>
            </a:r>
            <a:r>
              <a:rPr lang="en-AU" sz="1800" dirty="0" smtClean="0">
                <a:latin typeface="Qlassik Bold" pitchFamily="18" charset="0"/>
              </a:rPr>
              <a:t>Strap </a:t>
            </a:r>
            <a:r>
              <a:rPr lang="en-AU" sz="1800" dirty="0" smtClean="0">
                <a:latin typeface="Qlassik Bold" pitchFamily="18" charset="0"/>
              </a:rPr>
              <a:t>slit, to gently hold the mouth shut. Feeding tubes can be </a:t>
            </a:r>
            <a:r>
              <a:rPr lang="en-AU" sz="1800" dirty="0" smtClean="0">
                <a:latin typeface="Qlassik Bold" pitchFamily="18" charset="0"/>
              </a:rPr>
              <a:t>threaded </a:t>
            </a:r>
            <a:r>
              <a:rPr lang="en-AU" sz="1800" dirty="0" smtClean="0">
                <a:latin typeface="Qlassik Bold" pitchFamily="18" charset="0"/>
              </a:rPr>
              <a:t>through the slit. Attach to the </a:t>
            </a:r>
            <a:r>
              <a:rPr lang="en-AU" sz="1800" b="1" dirty="0" smtClean="0">
                <a:latin typeface="Qlassik Bold" pitchFamily="18" charset="0"/>
              </a:rPr>
              <a:t>Neo</a:t>
            </a:r>
            <a:r>
              <a:rPr lang="en-AU" sz="1800" dirty="0" smtClean="0">
                <a:latin typeface="Qlassik Bold" pitchFamily="18" charset="0"/>
              </a:rPr>
              <a:t>- </a:t>
            </a:r>
            <a:r>
              <a:rPr lang="en-AU" sz="1800" dirty="0" err="1" smtClean="0">
                <a:latin typeface="Qlassik Bold" pitchFamily="18" charset="0"/>
              </a:rPr>
              <a:t>prene</a:t>
            </a:r>
            <a:r>
              <a:rPr lang="en-AU" sz="1800" dirty="0" smtClean="0">
                <a:latin typeface="Qlassik Bold" pitchFamily="18" charset="0"/>
              </a:rPr>
              <a:t> rim of cap with the two </a:t>
            </a:r>
            <a:r>
              <a:rPr lang="en-AU" sz="1800" dirty="0" smtClean="0">
                <a:latin typeface="Qlassik Bold" pitchFamily="18" charset="0"/>
              </a:rPr>
              <a:t>13mm </a:t>
            </a:r>
            <a:r>
              <a:rPr lang="en-AU" sz="1800" dirty="0" smtClean="0">
                <a:latin typeface="Qlassik Bold" pitchFamily="18" charset="0"/>
              </a:rPr>
              <a:t>x </a:t>
            </a:r>
            <a:r>
              <a:rPr lang="en-AU" sz="1800" dirty="0" smtClean="0">
                <a:latin typeface="Qlassik Bold" pitchFamily="18" charset="0"/>
              </a:rPr>
              <a:t>60mm </a:t>
            </a:r>
            <a:r>
              <a:rPr lang="en-AU" sz="1800" dirty="0" smtClean="0">
                <a:latin typeface="Qlassik Bold" pitchFamily="18" charset="0"/>
              </a:rPr>
              <a:t>small fasteners, either side.    </a:t>
            </a:r>
            <a:endParaRPr lang="en-AU" sz="1800" dirty="0" smtClean="0">
              <a:latin typeface="Qlassik Bold" pitchFamily="18" charset="0"/>
            </a:endParaRPr>
          </a:p>
          <a:p>
            <a:pPr>
              <a:buNone/>
            </a:pPr>
            <a:r>
              <a:rPr lang="en-AU" sz="1800" dirty="0" smtClean="0">
                <a:latin typeface="Qlassik Bold" pitchFamily="18" charset="0"/>
              </a:rPr>
              <a:t>NB: this step can be done at any time.                      </a:t>
            </a:r>
            <a:endParaRPr lang="en-AU" sz="1800" dirty="0" smtClean="0">
              <a:latin typeface="Qlassik Bold" pitchFamily="18" charset="0"/>
            </a:endParaRPr>
          </a:p>
          <a:p>
            <a:endParaRPr lang="en-AU" sz="1800" dirty="0"/>
          </a:p>
        </p:txBody>
      </p:sp>
      <p:pic>
        <p:nvPicPr>
          <p:cNvPr id="4" name="Picture 3"/>
          <p:cNvPicPr>
            <a:picLocks noChangeAspect="1" noChangeArrowheads="1"/>
          </p:cNvPicPr>
          <p:nvPr/>
        </p:nvPicPr>
        <p:blipFill>
          <a:blip r:embed="rId2"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5" name="Picture 4"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pic>
        <p:nvPicPr>
          <p:cNvPr id="6" name="Picture 5"/>
          <p:cNvPicPr/>
          <p:nvPr/>
        </p:nvPicPr>
        <p:blipFill>
          <a:blip r:embed="rId4" cstate="print"/>
          <a:srcRect l="9646" r="13858" b="5545"/>
          <a:stretch>
            <a:fillRect/>
          </a:stretch>
        </p:blipFill>
        <p:spPr bwMode="auto">
          <a:xfrm>
            <a:off x="539552" y="1700808"/>
            <a:ext cx="2880320" cy="2808312"/>
          </a:xfrm>
          <a:prstGeom prst="rect">
            <a:avLst/>
          </a:prstGeom>
          <a:noFill/>
          <a:ln w="9525">
            <a:noFill/>
            <a:miter lim="800000"/>
            <a:headEnd/>
            <a:tailEnd/>
          </a:ln>
        </p:spPr>
      </p:pic>
      <p:pic>
        <p:nvPicPr>
          <p:cNvPr id="7" name="Picture 6"/>
          <p:cNvPicPr/>
          <p:nvPr/>
        </p:nvPicPr>
        <p:blipFill>
          <a:blip r:embed="rId5" cstate="print"/>
          <a:srcRect l="4662" t="4436" r="7245"/>
          <a:stretch>
            <a:fillRect/>
          </a:stretch>
        </p:blipFill>
        <p:spPr bwMode="auto">
          <a:xfrm>
            <a:off x="5796136" y="1700808"/>
            <a:ext cx="2952328" cy="280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u="sng" dirty="0" smtClean="0">
                <a:solidFill>
                  <a:srgbClr val="53682A"/>
                </a:solidFill>
                <a:latin typeface="Qlassik Bold" pitchFamily="18" charset="0"/>
              </a:rPr>
              <a:t>Application Instructions</a:t>
            </a:r>
            <a:endParaRPr lang="en-AU" dirty="0"/>
          </a:p>
        </p:txBody>
      </p:sp>
      <p:sp>
        <p:nvSpPr>
          <p:cNvPr id="3" name="Content Placeholder 2"/>
          <p:cNvSpPr>
            <a:spLocks noGrp="1"/>
          </p:cNvSpPr>
          <p:nvPr>
            <p:ph idx="1"/>
          </p:nvPr>
        </p:nvSpPr>
        <p:spPr>
          <a:xfrm>
            <a:off x="457200" y="1600200"/>
            <a:ext cx="3682752" cy="3773016"/>
          </a:xfrm>
        </p:spPr>
        <p:txBody>
          <a:bodyPr>
            <a:normAutofit lnSpcReduction="10000"/>
          </a:bodyPr>
          <a:lstStyle/>
          <a:p>
            <a:pPr>
              <a:buNone/>
            </a:pPr>
            <a:r>
              <a:rPr lang="en-AU" sz="2400" dirty="0" smtClean="0"/>
              <a:t>5) Gather top of cap together &amp; feed into SCT, move SCT down to top of the head, creating an even &amp; snug fitting cap, </a:t>
            </a:r>
            <a:r>
              <a:rPr lang="en-AU" sz="2400" dirty="0" smtClean="0"/>
              <a:t>as close </a:t>
            </a:r>
            <a:r>
              <a:rPr lang="en-AU" sz="2400" dirty="0" smtClean="0"/>
              <a:t>to </a:t>
            </a:r>
            <a:r>
              <a:rPr lang="en-AU" sz="2400" dirty="0" smtClean="0"/>
              <a:t>scalp as possible. </a:t>
            </a:r>
          </a:p>
          <a:p>
            <a:pPr>
              <a:buNone/>
            </a:pPr>
            <a:r>
              <a:rPr lang="en-AU" sz="2400" dirty="0" smtClean="0"/>
              <a:t>NB: some find it easier to gently twist the cotton top to gather evenly.</a:t>
            </a:r>
            <a:endParaRPr lang="en-AU" sz="2400" dirty="0"/>
          </a:p>
        </p:txBody>
      </p:sp>
      <p:pic>
        <p:nvPicPr>
          <p:cNvPr id="4" name="Picture 3"/>
          <p:cNvPicPr>
            <a:picLocks noChangeAspect="1" noChangeArrowheads="1"/>
          </p:cNvPicPr>
          <p:nvPr/>
        </p:nvPicPr>
        <p:blipFill>
          <a:blip r:embed="rId2"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5" name="Picture 4"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pic>
        <p:nvPicPr>
          <p:cNvPr id="6" name="Picture 5"/>
          <p:cNvPicPr/>
          <p:nvPr/>
        </p:nvPicPr>
        <p:blipFill>
          <a:blip r:embed="rId4" cstate="print"/>
          <a:srcRect l="7983" t="17006" b="11460"/>
          <a:stretch>
            <a:fillRect/>
          </a:stretch>
        </p:blipFill>
        <p:spPr bwMode="auto">
          <a:xfrm>
            <a:off x="4283968" y="1628800"/>
            <a:ext cx="4377318" cy="288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u="sng" dirty="0" smtClean="0">
                <a:solidFill>
                  <a:srgbClr val="53682A"/>
                </a:solidFill>
                <a:latin typeface="Qlassik Bold" pitchFamily="18" charset="0"/>
              </a:rPr>
              <a:t>Application Instructions</a:t>
            </a:r>
            <a:endParaRPr lang="en-AU" dirty="0"/>
          </a:p>
        </p:txBody>
      </p:sp>
      <p:sp>
        <p:nvSpPr>
          <p:cNvPr id="3" name="Content Placeholder 2"/>
          <p:cNvSpPr>
            <a:spLocks noGrp="1"/>
          </p:cNvSpPr>
          <p:nvPr>
            <p:ph idx="1"/>
          </p:nvPr>
        </p:nvSpPr>
        <p:spPr>
          <a:xfrm>
            <a:off x="4572000" y="1600201"/>
            <a:ext cx="4114800" cy="3052936"/>
          </a:xfrm>
        </p:spPr>
        <p:txBody>
          <a:bodyPr>
            <a:normAutofit lnSpcReduction="10000"/>
          </a:bodyPr>
          <a:lstStyle/>
          <a:p>
            <a:pPr>
              <a:buNone/>
            </a:pPr>
            <a:r>
              <a:rPr lang="en-AU" sz="3000" dirty="0" smtClean="0">
                <a:latin typeface="Qlassik Bold" pitchFamily="18" charset="0"/>
              </a:rPr>
              <a:t>6) </a:t>
            </a:r>
            <a:r>
              <a:rPr lang="en-AU" sz="3000" u="sng" dirty="0" smtClean="0">
                <a:solidFill>
                  <a:srgbClr val="FF0000"/>
                </a:solidFill>
                <a:latin typeface="Qlassik Bold" pitchFamily="18" charset="0"/>
              </a:rPr>
              <a:t>TIGHTEN SCT FIRMLY</a:t>
            </a:r>
            <a:r>
              <a:rPr lang="en-AU" sz="3000" dirty="0" smtClean="0">
                <a:solidFill>
                  <a:srgbClr val="FF0000"/>
                </a:solidFill>
                <a:latin typeface="Qlassik Bold" pitchFamily="18" charset="0"/>
              </a:rPr>
              <a:t>. </a:t>
            </a:r>
            <a:r>
              <a:rPr lang="en-AU" sz="3000" dirty="0" smtClean="0">
                <a:latin typeface="Qlassik Bold" pitchFamily="18" charset="0"/>
              </a:rPr>
              <a:t>It is essential that cap material does not slip through </a:t>
            </a:r>
            <a:r>
              <a:rPr lang="en-AU" sz="3000" dirty="0" smtClean="0">
                <a:latin typeface="Qlassik Bold" pitchFamily="18" charset="0"/>
              </a:rPr>
              <a:t>SCT. As </a:t>
            </a:r>
            <a:r>
              <a:rPr lang="en-AU" sz="3000" dirty="0" smtClean="0">
                <a:latin typeface="Qlassik Bold" pitchFamily="18" charset="0"/>
              </a:rPr>
              <a:t>this stops the </a:t>
            </a:r>
            <a:r>
              <a:rPr lang="en-AU" sz="3000" dirty="0" err="1" smtClean="0">
                <a:latin typeface="Qlassik Bold" pitchFamily="18" charset="0"/>
              </a:rPr>
              <a:t>Cpap</a:t>
            </a:r>
            <a:r>
              <a:rPr lang="en-AU" sz="3000" dirty="0" smtClean="0">
                <a:latin typeface="Qlassik Bold" pitchFamily="18" charset="0"/>
              </a:rPr>
              <a:t> device from moving, once secured.</a:t>
            </a:r>
          </a:p>
          <a:p>
            <a:endParaRPr lang="en-AU" dirty="0"/>
          </a:p>
        </p:txBody>
      </p:sp>
      <p:pic>
        <p:nvPicPr>
          <p:cNvPr id="4" name="Picture 3"/>
          <p:cNvPicPr>
            <a:picLocks noChangeAspect="1" noChangeArrowheads="1"/>
          </p:cNvPicPr>
          <p:nvPr/>
        </p:nvPicPr>
        <p:blipFill>
          <a:blip r:embed="rId2"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5" name="Picture 4"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pic>
        <p:nvPicPr>
          <p:cNvPr id="6" name="Picture 5"/>
          <p:cNvPicPr/>
          <p:nvPr/>
        </p:nvPicPr>
        <p:blipFill>
          <a:blip r:embed="rId4" cstate="print"/>
          <a:srcRect l="1747" r="9839" b="12569"/>
          <a:stretch>
            <a:fillRect/>
          </a:stretch>
        </p:blipFill>
        <p:spPr bwMode="auto">
          <a:xfrm>
            <a:off x="683568" y="1556792"/>
            <a:ext cx="3600400" cy="3024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u="sng" dirty="0" smtClean="0">
                <a:solidFill>
                  <a:srgbClr val="53682A"/>
                </a:solidFill>
                <a:latin typeface="Qlassik Bold" pitchFamily="18" charset="0"/>
              </a:rPr>
              <a:t>Application Instructions</a:t>
            </a:r>
            <a:endParaRPr lang="en-AU" dirty="0"/>
          </a:p>
        </p:txBody>
      </p:sp>
      <p:sp>
        <p:nvSpPr>
          <p:cNvPr id="3" name="Content Placeholder 2"/>
          <p:cNvSpPr>
            <a:spLocks noGrp="1"/>
          </p:cNvSpPr>
          <p:nvPr>
            <p:ph idx="1"/>
          </p:nvPr>
        </p:nvSpPr>
        <p:spPr>
          <a:xfrm>
            <a:off x="457200" y="1700808"/>
            <a:ext cx="3394720" cy="2952328"/>
          </a:xfrm>
        </p:spPr>
        <p:txBody>
          <a:bodyPr>
            <a:normAutofit fontScale="70000" lnSpcReduction="20000"/>
          </a:bodyPr>
          <a:lstStyle/>
          <a:p>
            <a:pPr>
              <a:buNone/>
            </a:pPr>
            <a:r>
              <a:rPr lang="en-AU" sz="3400" dirty="0" smtClean="0">
                <a:latin typeface="Qlassik Bold" pitchFamily="18" charset="0"/>
              </a:rPr>
              <a:t>7) If a brain monitor or scalp vein are present, &amp; the wires/tubes can't be threaded through SCT. Then, tighten SCT around the wires/tubes, as illustrated. Remove SCT, to access </a:t>
            </a:r>
            <a:r>
              <a:rPr lang="en-AU" sz="3400" dirty="0" err="1" smtClean="0">
                <a:latin typeface="Qlassik Bold" pitchFamily="18" charset="0"/>
              </a:rPr>
              <a:t>fontanelle</a:t>
            </a:r>
            <a:r>
              <a:rPr lang="en-AU" sz="3400" dirty="0" smtClean="0">
                <a:latin typeface="Qlassik Bold" pitchFamily="18" charset="0"/>
              </a:rPr>
              <a:t>, for ultrasound.</a:t>
            </a:r>
          </a:p>
          <a:p>
            <a:pPr>
              <a:buNone/>
            </a:pPr>
            <a:endParaRPr lang="en-AU" dirty="0"/>
          </a:p>
        </p:txBody>
      </p:sp>
      <p:pic>
        <p:nvPicPr>
          <p:cNvPr id="4" name="Picture 3"/>
          <p:cNvPicPr>
            <a:picLocks noChangeAspect="1" noChangeArrowheads="1"/>
          </p:cNvPicPr>
          <p:nvPr/>
        </p:nvPicPr>
        <p:blipFill>
          <a:blip r:embed="rId2"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5" name="Picture 4"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pic>
        <p:nvPicPr>
          <p:cNvPr id="6" name="Picture 5" descr="C:\Users\Bev\Desktop\Austranter Medical\Photos\IMGP5119.JPG"/>
          <p:cNvPicPr/>
          <p:nvPr/>
        </p:nvPicPr>
        <p:blipFill>
          <a:blip r:embed="rId4" cstate="print"/>
          <a:srcRect l="24566" t="4621"/>
          <a:stretch>
            <a:fillRect/>
          </a:stretch>
        </p:blipFill>
        <p:spPr bwMode="auto">
          <a:xfrm>
            <a:off x="4155122" y="1700808"/>
            <a:ext cx="4161294"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u="sng" dirty="0" smtClean="0">
                <a:solidFill>
                  <a:srgbClr val="53682A"/>
                </a:solidFill>
                <a:latin typeface="Qlassik Bold" pitchFamily="18" charset="0"/>
              </a:rPr>
              <a:t>Application Instructions</a:t>
            </a:r>
            <a:endParaRPr lang="en-AU" dirty="0"/>
          </a:p>
        </p:txBody>
      </p:sp>
      <p:sp>
        <p:nvSpPr>
          <p:cNvPr id="3" name="Content Placeholder 2"/>
          <p:cNvSpPr>
            <a:spLocks noGrp="1"/>
          </p:cNvSpPr>
          <p:nvPr>
            <p:ph idx="1"/>
          </p:nvPr>
        </p:nvSpPr>
        <p:spPr>
          <a:xfrm>
            <a:off x="5148064" y="1600200"/>
            <a:ext cx="3538736" cy="3196952"/>
          </a:xfrm>
        </p:spPr>
        <p:txBody>
          <a:bodyPr>
            <a:normAutofit/>
          </a:bodyPr>
          <a:lstStyle/>
          <a:p>
            <a:pPr>
              <a:buNone/>
            </a:pPr>
            <a:r>
              <a:rPr lang="en-AU" sz="2800" dirty="0" smtClean="0">
                <a:latin typeface="Qlassik Bold" pitchFamily="18" charset="0"/>
              </a:rPr>
              <a:t>8) Remove backing from self adhesive wraps. Place one, lengthwise, around each corrugated </a:t>
            </a:r>
            <a:r>
              <a:rPr lang="en-AU" sz="2800" dirty="0" err="1" smtClean="0">
                <a:latin typeface="Qlassik Bold" pitchFamily="18" charset="0"/>
              </a:rPr>
              <a:t>Cpap</a:t>
            </a:r>
            <a:r>
              <a:rPr lang="en-AU" sz="2800" dirty="0" smtClean="0">
                <a:latin typeface="Qlassik Bold" pitchFamily="18" charset="0"/>
              </a:rPr>
              <a:t> </a:t>
            </a:r>
            <a:r>
              <a:rPr lang="en-AU" sz="2800" dirty="0" smtClean="0">
                <a:latin typeface="Qlassik Bold" pitchFamily="18" charset="0"/>
              </a:rPr>
              <a:t>tubing</a:t>
            </a:r>
            <a:endParaRPr lang="en-AU" sz="2800" dirty="0" smtClean="0">
              <a:latin typeface="Qlassik Bold" pitchFamily="18" charset="0"/>
            </a:endParaRPr>
          </a:p>
          <a:p>
            <a:pPr>
              <a:buNone/>
            </a:pPr>
            <a:endParaRPr lang="en-AU" dirty="0"/>
          </a:p>
        </p:txBody>
      </p:sp>
      <p:pic>
        <p:nvPicPr>
          <p:cNvPr id="4" name="Picture 3"/>
          <p:cNvPicPr>
            <a:picLocks noChangeAspect="1" noChangeArrowheads="1"/>
          </p:cNvPicPr>
          <p:nvPr/>
        </p:nvPicPr>
        <p:blipFill>
          <a:blip r:embed="rId2"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5" name="Picture 4"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pic>
        <p:nvPicPr>
          <p:cNvPr id="7" name="Picture 6"/>
          <p:cNvPicPr/>
          <p:nvPr/>
        </p:nvPicPr>
        <p:blipFill>
          <a:blip r:embed="rId4" cstate="print"/>
          <a:srcRect l="9102" t="16266" r="14875"/>
          <a:stretch>
            <a:fillRect/>
          </a:stretch>
        </p:blipFill>
        <p:spPr bwMode="auto">
          <a:xfrm>
            <a:off x="1043608" y="1628800"/>
            <a:ext cx="3672408" cy="3096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u="sng" dirty="0" smtClean="0">
                <a:solidFill>
                  <a:srgbClr val="53682A"/>
                </a:solidFill>
                <a:latin typeface="Qlassik Bold" pitchFamily="18" charset="0"/>
              </a:rPr>
              <a:t>Application Instructions</a:t>
            </a:r>
            <a:endParaRPr lang="en-AU" dirty="0"/>
          </a:p>
        </p:txBody>
      </p:sp>
      <p:sp>
        <p:nvSpPr>
          <p:cNvPr id="3" name="Content Placeholder 2"/>
          <p:cNvSpPr>
            <a:spLocks noGrp="1"/>
          </p:cNvSpPr>
          <p:nvPr>
            <p:ph idx="1"/>
          </p:nvPr>
        </p:nvSpPr>
        <p:spPr>
          <a:xfrm>
            <a:off x="755576" y="1700808"/>
            <a:ext cx="3240360" cy="2808311"/>
          </a:xfrm>
        </p:spPr>
        <p:txBody>
          <a:bodyPr>
            <a:normAutofit fontScale="85000" lnSpcReduction="10000"/>
          </a:bodyPr>
          <a:lstStyle/>
          <a:p>
            <a:pPr>
              <a:buNone/>
            </a:pPr>
            <a:r>
              <a:rPr lang="en-AU" dirty="0" smtClean="0">
                <a:latin typeface="Qlassik Bold" pitchFamily="18" charset="0"/>
              </a:rPr>
              <a:t>    </a:t>
            </a:r>
            <a:r>
              <a:rPr lang="en-AU" dirty="0" smtClean="0">
                <a:latin typeface="Qlassik Bold" pitchFamily="18" charset="0"/>
              </a:rPr>
              <a:t>It’s better if the join is closest to the neonates head, as it will adhere longer, with less stress on the join when readjusting </a:t>
            </a:r>
            <a:r>
              <a:rPr lang="en-AU" dirty="0" smtClean="0">
                <a:latin typeface="Qlassik Bold" pitchFamily="18" charset="0"/>
              </a:rPr>
              <a:t>tubing.</a:t>
            </a:r>
            <a:endParaRPr lang="en-AU" dirty="0"/>
          </a:p>
        </p:txBody>
      </p:sp>
      <p:pic>
        <p:nvPicPr>
          <p:cNvPr id="4" name="Picture 3"/>
          <p:cNvPicPr>
            <a:picLocks noChangeAspect="1" noChangeArrowheads="1"/>
          </p:cNvPicPr>
          <p:nvPr/>
        </p:nvPicPr>
        <p:blipFill>
          <a:blip r:embed="rId2"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5" name="Picture 4"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pic>
        <p:nvPicPr>
          <p:cNvPr id="6" name="Picture 5"/>
          <p:cNvPicPr/>
          <p:nvPr/>
        </p:nvPicPr>
        <p:blipFill>
          <a:blip r:embed="rId4" cstate="print"/>
          <a:srcRect l="19570" r="8043"/>
          <a:stretch>
            <a:fillRect/>
          </a:stretch>
        </p:blipFill>
        <p:spPr bwMode="auto">
          <a:xfrm>
            <a:off x="4860032" y="1700808"/>
            <a:ext cx="3328442" cy="2808312"/>
          </a:xfrm>
          <a:prstGeom prst="rect">
            <a:avLst/>
          </a:prstGeom>
          <a:noFill/>
          <a:ln w="9525">
            <a:noFill/>
            <a:miter lim="800000"/>
            <a:headEnd/>
            <a:tailEnd/>
          </a:ln>
        </p:spPr>
      </p:pic>
      <p:cxnSp>
        <p:nvCxnSpPr>
          <p:cNvPr id="8" name="Straight Arrow Connector 7"/>
          <p:cNvCxnSpPr/>
          <p:nvPr/>
        </p:nvCxnSpPr>
        <p:spPr>
          <a:xfrm>
            <a:off x="3707904" y="2564904"/>
            <a:ext cx="1944216" cy="3600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707904" y="2564904"/>
            <a:ext cx="3672408" cy="7200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u="sng" dirty="0" smtClean="0">
                <a:solidFill>
                  <a:srgbClr val="53682A"/>
                </a:solidFill>
                <a:latin typeface="Qlassik Bold" pitchFamily="18" charset="0"/>
              </a:rPr>
              <a:t>Application Instructions</a:t>
            </a:r>
            <a:endParaRPr lang="en-AU" dirty="0"/>
          </a:p>
        </p:txBody>
      </p:sp>
      <p:sp>
        <p:nvSpPr>
          <p:cNvPr id="3" name="Content Placeholder 2"/>
          <p:cNvSpPr>
            <a:spLocks noGrp="1"/>
          </p:cNvSpPr>
          <p:nvPr>
            <p:ph idx="1"/>
          </p:nvPr>
        </p:nvSpPr>
        <p:spPr>
          <a:xfrm>
            <a:off x="5004048" y="1600200"/>
            <a:ext cx="3682752" cy="3484984"/>
          </a:xfrm>
        </p:spPr>
        <p:txBody>
          <a:bodyPr>
            <a:normAutofit fontScale="32500" lnSpcReduction="20000"/>
          </a:bodyPr>
          <a:lstStyle/>
          <a:p>
            <a:pPr>
              <a:buNone/>
            </a:pPr>
            <a:r>
              <a:rPr lang="en-AU" sz="6200" dirty="0" smtClean="0">
                <a:latin typeface="Qlassik Bold" pitchFamily="18" charset="0"/>
              </a:rPr>
              <a:t>9) Gently position prongs into neonate's </a:t>
            </a:r>
            <a:r>
              <a:rPr lang="en-AU" sz="6200" dirty="0" err="1" smtClean="0">
                <a:latin typeface="Qlassik Bold" pitchFamily="18" charset="0"/>
              </a:rPr>
              <a:t>nares</a:t>
            </a:r>
            <a:r>
              <a:rPr lang="en-AU" sz="6200" dirty="0" smtClean="0">
                <a:latin typeface="Qlassik Bold" pitchFamily="18" charset="0"/>
              </a:rPr>
              <a:t>, as per manufacturer's instructions. Then, secure corrugated </a:t>
            </a:r>
            <a:r>
              <a:rPr lang="en-AU" sz="6200" dirty="0" err="1" smtClean="0">
                <a:latin typeface="Qlassik Bold" pitchFamily="18" charset="0"/>
              </a:rPr>
              <a:t>Cpap</a:t>
            </a:r>
            <a:r>
              <a:rPr lang="en-AU" sz="6200" dirty="0" smtClean="0">
                <a:latin typeface="Qlassik Bold" pitchFamily="18" charset="0"/>
              </a:rPr>
              <a:t> tubing in place with long double sided fasteners </a:t>
            </a:r>
            <a:r>
              <a:rPr lang="en-AU" sz="6200" dirty="0" smtClean="0">
                <a:latin typeface="Qlassik Bold" pitchFamily="18" charset="0"/>
              </a:rPr>
              <a:t>(19mm x 100mm),on </a:t>
            </a:r>
            <a:r>
              <a:rPr lang="en-AU" sz="6200" dirty="0" smtClean="0">
                <a:latin typeface="Qlassik Bold" pitchFamily="18" charset="0"/>
              </a:rPr>
              <a:t>both sides of the head. Using the hooks on the fastener to attach to the loops of the cap rim &amp; self adhesive tube wraps. If not sitting correctly, easily reposition, as necessary.</a:t>
            </a:r>
          </a:p>
          <a:p>
            <a:pPr>
              <a:buNone/>
            </a:pPr>
            <a:endParaRPr lang="en-AU" dirty="0"/>
          </a:p>
        </p:txBody>
      </p:sp>
      <p:pic>
        <p:nvPicPr>
          <p:cNvPr id="4" name="Picture 3"/>
          <p:cNvPicPr>
            <a:picLocks noChangeAspect="1" noChangeArrowheads="1"/>
          </p:cNvPicPr>
          <p:nvPr/>
        </p:nvPicPr>
        <p:blipFill>
          <a:blip r:embed="rId2"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5" name="Picture 4"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pic>
        <p:nvPicPr>
          <p:cNvPr id="6" name="Picture 5"/>
          <p:cNvPicPr/>
          <p:nvPr/>
        </p:nvPicPr>
        <p:blipFill>
          <a:blip r:embed="rId4" cstate="print"/>
          <a:srcRect l="10830"/>
          <a:stretch>
            <a:fillRect/>
          </a:stretch>
        </p:blipFill>
        <p:spPr bwMode="auto">
          <a:xfrm>
            <a:off x="899592" y="1628800"/>
            <a:ext cx="3729245" cy="3024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9525" y="692696"/>
            <a:ext cx="9153525" cy="36195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0" y="5361219"/>
            <a:ext cx="9144000" cy="14967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u="sng" dirty="0" smtClean="0">
                <a:solidFill>
                  <a:srgbClr val="53682A"/>
                </a:solidFill>
                <a:latin typeface="Qlassik Bold" pitchFamily="18" charset="0"/>
              </a:rPr>
              <a:t>Application Instructions</a:t>
            </a:r>
            <a:endParaRPr lang="en-AU" dirty="0"/>
          </a:p>
        </p:txBody>
      </p:sp>
      <p:sp>
        <p:nvSpPr>
          <p:cNvPr id="3" name="Content Placeholder 2"/>
          <p:cNvSpPr>
            <a:spLocks noGrp="1"/>
          </p:cNvSpPr>
          <p:nvPr>
            <p:ph idx="1"/>
          </p:nvPr>
        </p:nvSpPr>
        <p:spPr>
          <a:xfrm>
            <a:off x="3203848" y="1556792"/>
            <a:ext cx="2664296" cy="3888432"/>
          </a:xfrm>
        </p:spPr>
        <p:txBody>
          <a:bodyPr>
            <a:normAutofit fontScale="47500" lnSpcReduction="20000"/>
          </a:bodyPr>
          <a:lstStyle/>
          <a:p>
            <a:pPr>
              <a:buNone/>
            </a:pPr>
            <a:r>
              <a:rPr lang="en-AU" sz="3400" dirty="0" smtClean="0">
                <a:latin typeface="Qlassik Bold" pitchFamily="18" charset="0"/>
              </a:rPr>
              <a:t>10) Optional: Place the Eye </a:t>
            </a:r>
            <a:r>
              <a:rPr lang="en-AU" sz="3400" dirty="0" smtClean="0">
                <a:latin typeface="Qlassik Bold" pitchFamily="18" charset="0"/>
              </a:rPr>
              <a:t>Covers </a:t>
            </a:r>
            <a:r>
              <a:rPr lang="en-AU" sz="3400" dirty="0" smtClean="0">
                <a:latin typeface="Qlassik Bold" pitchFamily="18" charset="0"/>
              </a:rPr>
              <a:t>over the neonate's eyes if they are requiring phototherapy; if they require a procedure under bright lights; or if it is part of the neonates developmental plan to have less visual stimulation, especially at night. Ensure there is no light access to the  neonates eyes, move the cover's arms up or down to allow the </a:t>
            </a:r>
            <a:r>
              <a:rPr lang="en-AU" sz="3400" dirty="0" smtClean="0">
                <a:latin typeface="Qlassik Bold" pitchFamily="18" charset="0"/>
              </a:rPr>
              <a:t>Eye Cover </a:t>
            </a:r>
            <a:r>
              <a:rPr lang="en-AU" sz="3400" dirty="0" smtClean="0">
                <a:latin typeface="Qlassik Bold" pitchFamily="18" charset="0"/>
              </a:rPr>
              <a:t>to lay flat with no gaps. Secure the Eye Covers with the double sided fastener</a:t>
            </a:r>
            <a:r>
              <a:rPr lang="en-AU" dirty="0" smtClean="0">
                <a:latin typeface="Qlassik Bold" pitchFamily="18" charset="0"/>
              </a:rPr>
              <a:t>.</a:t>
            </a:r>
          </a:p>
          <a:p>
            <a:pPr>
              <a:buNone/>
            </a:pPr>
            <a:endParaRPr lang="en-AU" dirty="0"/>
          </a:p>
        </p:txBody>
      </p:sp>
      <p:pic>
        <p:nvPicPr>
          <p:cNvPr id="4" name="Picture 3"/>
          <p:cNvPicPr>
            <a:picLocks noChangeAspect="1" noChangeArrowheads="1"/>
          </p:cNvPicPr>
          <p:nvPr/>
        </p:nvPicPr>
        <p:blipFill>
          <a:blip r:embed="rId2"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5" name="Picture 4"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pic>
        <p:nvPicPr>
          <p:cNvPr id="6" name="Picture 5" descr="E:\DCIM\100OLYMP\P2107979.JPG"/>
          <p:cNvPicPr/>
          <p:nvPr/>
        </p:nvPicPr>
        <p:blipFill>
          <a:blip r:embed="rId4" cstate="print"/>
          <a:srcRect/>
          <a:stretch>
            <a:fillRect/>
          </a:stretch>
        </p:blipFill>
        <p:spPr bwMode="auto">
          <a:xfrm>
            <a:off x="257520" y="1700808"/>
            <a:ext cx="2880320" cy="2808312"/>
          </a:xfrm>
          <a:prstGeom prst="rect">
            <a:avLst/>
          </a:prstGeom>
          <a:noFill/>
          <a:ln w="9525">
            <a:noFill/>
            <a:miter lim="800000"/>
            <a:headEnd/>
            <a:tailEnd/>
          </a:ln>
        </p:spPr>
      </p:pic>
      <p:pic>
        <p:nvPicPr>
          <p:cNvPr id="7" name="Picture 6" descr="E:\DCIM\100OLYMP\P2107984.JPG"/>
          <p:cNvPicPr/>
          <p:nvPr/>
        </p:nvPicPr>
        <p:blipFill>
          <a:blip r:embed="rId5" cstate="print"/>
          <a:srcRect/>
          <a:stretch>
            <a:fillRect/>
          </a:stretch>
        </p:blipFill>
        <p:spPr bwMode="auto">
          <a:xfrm>
            <a:off x="5963404" y="1700808"/>
            <a:ext cx="2952328" cy="280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u="sng" dirty="0" smtClean="0">
                <a:solidFill>
                  <a:srgbClr val="53682A"/>
                </a:solidFill>
                <a:latin typeface="Qlassik Bold" pitchFamily="18" charset="0"/>
              </a:rPr>
              <a:t>Application Instructions</a:t>
            </a:r>
            <a:endParaRPr lang="en-AU" dirty="0"/>
          </a:p>
        </p:txBody>
      </p:sp>
      <p:sp>
        <p:nvSpPr>
          <p:cNvPr id="3" name="Content Placeholder 2"/>
          <p:cNvSpPr>
            <a:spLocks noGrp="1"/>
          </p:cNvSpPr>
          <p:nvPr>
            <p:ph idx="1"/>
          </p:nvPr>
        </p:nvSpPr>
        <p:spPr>
          <a:xfrm>
            <a:off x="5220072" y="1600200"/>
            <a:ext cx="3466728" cy="3124943"/>
          </a:xfrm>
        </p:spPr>
        <p:txBody>
          <a:bodyPr>
            <a:normAutofit fontScale="85000" lnSpcReduction="10000"/>
          </a:bodyPr>
          <a:lstStyle/>
          <a:p>
            <a:pPr>
              <a:buNone/>
            </a:pPr>
            <a:r>
              <a:rPr lang="en-AU" dirty="0" smtClean="0">
                <a:solidFill>
                  <a:srgbClr val="FF0000"/>
                </a:solidFill>
              </a:rPr>
              <a:t> </a:t>
            </a:r>
            <a:r>
              <a:rPr lang="en-AU" dirty="0" smtClean="0">
                <a:solidFill>
                  <a:srgbClr val="FF0000"/>
                </a:solidFill>
              </a:rPr>
              <a:t>    </a:t>
            </a:r>
            <a:r>
              <a:rPr lang="en-AU" u="sng" dirty="0" smtClean="0">
                <a:solidFill>
                  <a:srgbClr val="FF0000"/>
                </a:solidFill>
              </a:rPr>
              <a:t>NB</a:t>
            </a:r>
            <a:r>
              <a:rPr lang="en-AU" u="sng" dirty="0" smtClean="0">
                <a:solidFill>
                  <a:srgbClr val="FF0000"/>
                </a:solidFill>
              </a:rPr>
              <a:t>: ALL FASTENERS ARE DOUBLE SIDED, SO THEY CAN BE USED ON THE SAME OR OVERLAPPING RIM SITES.</a:t>
            </a:r>
            <a:r>
              <a:rPr lang="en-AU" dirty="0" smtClean="0">
                <a:solidFill>
                  <a:srgbClr val="FF0000"/>
                </a:solidFill>
              </a:rPr>
              <a:t> </a:t>
            </a:r>
            <a:r>
              <a:rPr lang="en-AU" dirty="0" err="1" smtClean="0">
                <a:solidFill>
                  <a:srgbClr val="FF0000"/>
                </a:solidFill>
              </a:rPr>
              <a:t>Eg</a:t>
            </a:r>
            <a:r>
              <a:rPr lang="en-AU" dirty="0" smtClean="0">
                <a:solidFill>
                  <a:srgbClr val="FF0000"/>
                </a:solidFill>
              </a:rPr>
              <a:t>: short fasteners overlapping</a:t>
            </a:r>
          </a:p>
          <a:p>
            <a:pPr>
              <a:buNone/>
            </a:pPr>
            <a:endParaRPr lang="en-AU" dirty="0"/>
          </a:p>
        </p:txBody>
      </p:sp>
      <p:pic>
        <p:nvPicPr>
          <p:cNvPr id="4" name="Picture 3"/>
          <p:cNvPicPr>
            <a:picLocks noChangeAspect="1" noChangeArrowheads="1"/>
          </p:cNvPicPr>
          <p:nvPr/>
        </p:nvPicPr>
        <p:blipFill>
          <a:blip r:embed="rId2"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5" name="Picture 4"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pic>
        <p:nvPicPr>
          <p:cNvPr id="6" name="Picture 5"/>
          <p:cNvPicPr/>
          <p:nvPr/>
        </p:nvPicPr>
        <p:blipFill>
          <a:blip r:embed="rId4" cstate="print"/>
          <a:srcRect l="19535" r="14082" b="3560"/>
          <a:stretch>
            <a:fillRect/>
          </a:stretch>
        </p:blipFill>
        <p:spPr bwMode="auto">
          <a:xfrm>
            <a:off x="827584" y="1628800"/>
            <a:ext cx="3585229" cy="31683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u="sng" dirty="0" smtClean="0">
                <a:solidFill>
                  <a:srgbClr val="53682A"/>
                </a:solidFill>
                <a:latin typeface="Qlassik Bold" pitchFamily="18" charset="0"/>
              </a:rPr>
              <a:t>Application Instructions</a:t>
            </a:r>
            <a:endParaRPr lang="en-AU" dirty="0"/>
          </a:p>
        </p:txBody>
      </p:sp>
      <p:sp>
        <p:nvSpPr>
          <p:cNvPr id="3" name="Content Placeholder 2"/>
          <p:cNvSpPr>
            <a:spLocks noGrp="1"/>
          </p:cNvSpPr>
          <p:nvPr>
            <p:ph idx="1"/>
          </p:nvPr>
        </p:nvSpPr>
        <p:spPr>
          <a:xfrm>
            <a:off x="539552" y="1340768"/>
            <a:ext cx="8147248" cy="4104456"/>
          </a:xfrm>
        </p:spPr>
        <p:txBody>
          <a:bodyPr>
            <a:normAutofit fontScale="85000" lnSpcReduction="20000"/>
          </a:bodyPr>
          <a:lstStyle/>
          <a:p>
            <a:pPr algn="ctr">
              <a:buNone/>
            </a:pPr>
            <a:r>
              <a:rPr lang="en-AU" sz="4800" dirty="0" smtClean="0">
                <a:solidFill>
                  <a:srgbClr val="FF0000"/>
                </a:solidFill>
                <a:latin typeface="Qlassik Bold" pitchFamily="18" charset="0"/>
              </a:rPr>
              <a:t>   NB</a:t>
            </a:r>
            <a:r>
              <a:rPr lang="en-AU" sz="4800" dirty="0" smtClean="0">
                <a:solidFill>
                  <a:srgbClr val="FF0000"/>
                </a:solidFill>
                <a:latin typeface="Qlassik Bold" pitchFamily="18" charset="0"/>
              </a:rPr>
              <a:t>: CAP MUST BE RELEASED EVERY 4-6 HOURS TO STOP DEFORMITIES OCCURRING FROM RAPIDLY GROWING HEADS</a:t>
            </a:r>
            <a:r>
              <a:rPr lang="en-AU" sz="4800" dirty="0" smtClean="0">
                <a:solidFill>
                  <a:srgbClr val="FF0000"/>
                </a:solidFill>
                <a:latin typeface="Qlassik Bold" pitchFamily="18" charset="0"/>
              </a:rPr>
              <a:t>.</a:t>
            </a:r>
          </a:p>
          <a:p>
            <a:pPr algn="ctr">
              <a:buNone/>
            </a:pPr>
            <a:r>
              <a:rPr lang="en-AU" sz="4800" dirty="0" smtClean="0">
                <a:solidFill>
                  <a:srgbClr val="FF0000"/>
                </a:solidFill>
                <a:latin typeface="Qlassik Bold" pitchFamily="18" charset="0"/>
              </a:rPr>
              <a:t>WHEN THERE IS NO OVERLAP, MOVE TO NEXT LARGER SIZED CAP.</a:t>
            </a:r>
          </a:p>
          <a:p>
            <a:pPr algn="ctr">
              <a:buNone/>
            </a:pPr>
            <a:r>
              <a:rPr lang="en-AU" sz="4800" dirty="0" smtClean="0">
                <a:solidFill>
                  <a:srgbClr val="FF0000"/>
                </a:solidFill>
                <a:latin typeface="Qlassik Bold" pitchFamily="18" charset="0"/>
              </a:rPr>
              <a:t> EACH CAP HAS 5CMS OF GROWTH. </a:t>
            </a:r>
            <a:endParaRPr lang="en-AU" sz="4800" dirty="0" smtClean="0">
              <a:solidFill>
                <a:srgbClr val="FF0000"/>
              </a:solidFill>
              <a:latin typeface="Qlassik Bold" pitchFamily="18" charset="0"/>
            </a:endParaRPr>
          </a:p>
          <a:p>
            <a:endParaRPr lang="en-AU" dirty="0"/>
          </a:p>
        </p:txBody>
      </p:sp>
      <p:pic>
        <p:nvPicPr>
          <p:cNvPr id="4" name="Picture 3"/>
          <p:cNvPicPr>
            <a:picLocks noChangeAspect="1" noChangeArrowheads="1"/>
          </p:cNvPicPr>
          <p:nvPr/>
        </p:nvPicPr>
        <p:blipFill>
          <a:blip r:embed="rId2"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5" name="Picture 4"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u="sng" dirty="0" smtClean="0">
                <a:solidFill>
                  <a:srgbClr val="53682A"/>
                </a:solidFill>
                <a:latin typeface="Qlassik Bold" pitchFamily="18" charset="0"/>
              </a:rPr>
              <a:t>Application Instructions</a:t>
            </a:r>
            <a:endParaRPr lang="en-AU" dirty="0"/>
          </a:p>
        </p:txBody>
      </p:sp>
      <p:sp>
        <p:nvSpPr>
          <p:cNvPr id="3" name="Content Placeholder 2"/>
          <p:cNvSpPr>
            <a:spLocks noGrp="1"/>
          </p:cNvSpPr>
          <p:nvPr>
            <p:ph idx="1"/>
          </p:nvPr>
        </p:nvSpPr>
        <p:spPr>
          <a:xfrm>
            <a:off x="457200" y="1815850"/>
            <a:ext cx="3538736" cy="3268959"/>
          </a:xfrm>
        </p:spPr>
        <p:txBody>
          <a:bodyPr>
            <a:normAutofit fontScale="77500" lnSpcReduction="20000"/>
          </a:bodyPr>
          <a:lstStyle/>
          <a:p>
            <a:pPr>
              <a:buNone/>
            </a:pPr>
            <a:r>
              <a:rPr lang="en-AU" dirty="0" smtClean="0">
                <a:latin typeface="Qlassik Bold" pitchFamily="18" charset="0"/>
              </a:rPr>
              <a:t>11) Use Sat Wrap </a:t>
            </a:r>
            <a:r>
              <a:rPr lang="en-AU" dirty="0" smtClean="0">
                <a:latin typeface="Qlassik Bold" pitchFamily="18" charset="0"/>
              </a:rPr>
              <a:t>instead of self adhesive bandage, to </a:t>
            </a:r>
            <a:r>
              <a:rPr lang="en-AU" dirty="0" smtClean="0">
                <a:latin typeface="Qlassik Bold" pitchFamily="18" charset="0"/>
              </a:rPr>
              <a:t>secure Saturation </a:t>
            </a:r>
            <a:r>
              <a:rPr lang="en-AU" dirty="0" smtClean="0">
                <a:latin typeface="Qlassik Bold" pitchFamily="18" charset="0"/>
              </a:rPr>
              <a:t>probe. To lessen possible pressure burns, as well as stop ambient light &amp; constriction (pressure), which can interfere with accurate probe readings.</a:t>
            </a:r>
            <a:endParaRPr lang="en-AU" dirty="0" smtClean="0">
              <a:latin typeface="Qlassik Bold" pitchFamily="18" charset="0"/>
            </a:endParaRPr>
          </a:p>
          <a:p>
            <a:pPr>
              <a:buNone/>
            </a:pPr>
            <a:endParaRPr lang="en-AU" dirty="0"/>
          </a:p>
        </p:txBody>
      </p:sp>
      <p:pic>
        <p:nvPicPr>
          <p:cNvPr id="4" name="Picture 3"/>
          <p:cNvPicPr>
            <a:picLocks noChangeAspect="1" noChangeArrowheads="1"/>
          </p:cNvPicPr>
          <p:nvPr/>
        </p:nvPicPr>
        <p:blipFill>
          <a:blip r:embed="rId2"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5" name="Picture 4"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pic>
        <p:nvPicPr>
          <p:cNvPr id="6" name="Picture 5" descr="IMG_0669.JPG"/>
          <p:cNvPicPr/>
          <p:nvPr/>
        </p:nvPicPr>
        <p:blipFill>
          <a:blip r:embed="rId4" cstate="print"/>
          <a:srcRect l="25435" t="29545" r="20734"/>
          <a:stretch>
            <a:fillRect/>
          </a:stretch>
        </p:blipFill>
        <p:spPr>
          <a:xfrm>
            <a:off x="4932040" y="1928084"/>
            <a:ext cx="3542434" cy="3024336"/>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u="sng" dirty="0" smtClean="0">
                <a:solidFill>
                  <a:srgbClr val="53682A"/>
                </a:solidFill>
                <a:latin typeface="Qlassik Bold" pitchFamily="18" charset="0"/>
              </a:rPr>
              <a:t>Notice</a:t>
            </a:r>
            <a:endParaRPr lang="en-AU" dirty="0"/>
          </a:p>
        </p:txBody>
      </p:sp>
      <p:sp>
        <p:nvSpPr>
          <p:cNvPr id="3" name="Content Placeholder 2"/>
          <p:cNvSpPr>
            <a:spLocks noGrp="1"/>
          </p:cNvSpPr>
          <p:nvPr>
            <p:ph idx="1"/>
          </p:nvPr>
        </p:nvSpPr>
        <p:spPr>
          <a:xfrm>
            <a:off x="457200" y="1677835"/>
            <a:ext cx="8229600" cy="3196952"/>
          </a:xfrm>
        </p:spPr>
        <p:txBody>
          <a:bodyPr/>
          <a:lstStyle/>
          <a:p>
            <a:pPr algn="ctr">
              <a:buNone/>
            </a:pPr>
            <a:r>
              <a:rPr lang="en-AU" dirty="0" smtClean="0">
                <a:latin typeface="Qlassik Bold" pitchFamily="18" charset="0"/>
              </a:rPr>
              <a:t>The </a:t>
            </a:r>
            <a:r>
              <a:rPr lang="en-AU" b="1" dirty="0" smtClean="0">
                <a:latin typeface="Qlassik Bold" pitchFamily="18" charset="0"/>
              </a:rPr>
              <a:t>NEO-</a:t>
            </a:r>
            <a:r>
              <a:rPr lang="en-AU" dirty="0" err="1" smtClean="0">
                <a:latin typeface="Qlassik Bold" pitchFamily="18" charset="0"/>
              </a:rPr>
              <a:t>prene</a:t>
            </a:r>
            <a:r>
              <a:rPr lang="en-AU" dirty="0" smtClean="0">
                <a:latin typeface="Qlassik Bold" pitchFamily="18" charset="0"/>
              </a:rPr>
              <a:t> </a:t>
            </a:r>
            <a:r>
              <a:rPr lang="en-AU" dirty="0" err="1" smtClean="0">
                <a:latin typeface="Qlassik Bold" pitchFamily="18" charset="0"/>
              </a:rPr>
              <a:t>Cpap</a:t>
            </a:r>
            <a:r>
              <a:rPr lang="en-AU" dirty="0" smtClean="0">
                <a:latin typeface="Qlassik Bold" pitchFamily="18" charset="0"/>
              </a:rPr>
              <a:t> Cap System has been designed &amp;  is distributed by </a:t>
            </a:r>
            <a:r>
              <a:rPr lang="en-AU" dirty="0" err="1" smtClean="0">
                <a:latin typeface="Qlassik Bold" pitchFamily="18" charset="0"/>
              </a:rPr>
              <a:t>Austranter</a:t>
            </a:r>
            <a:r>
              <a:rPr lang="en-AU" dirty="0" smtClean="0">
                <a:latin typeface="Qlassik Bold" pitchFamily="18" charset="0"/>
              </a:rPr>
              <a:t> Medical Pty Ltd.</a:t>
            </a:r>
          </a:p>
          <a:p>
            <a:pPr algn="ctr">
              <a:buNone/>
            </a:pPr>
            <a:r>
              <a:rPr lang="en-AU" dirty="0" smtClean="0">
                <a:latin typeface="Qlassik Bold" pitchFamily="18" charset="0"/>
              </a:rPr>
              <a:t>Patent No. 2014101151</a:t>
            </a:r>
          </a:p>
          <a:p>
            <a:pPr algn="ctr">
              <a:buNone/>
            </a:pPr>
            <a:r>
              <a:rPr lang="en-AU" dirty="0" smtClean="0">
                <a:latin typeface="Qlassik Bold" pitchFamily="18" charset="0"/>
              </a:rPr>
              <a:t>Registered Design: No. 147007</a:t>
            </a:r>
            <a:endParaRPr lang="en-AU" dirty="0">
              <a:latin typeface="Qlassik Bold" pitchFamily="18" charset="0"/>
            </a:endParaRPr>
          </a:p>
        </p:txBody>
      </p:sp>
      <p:pic>
        <p:nvPicPr>
          <p:cNvPr id="4" name="Picture 3"/>
          <p:cNvPicPr>
            <a:picLocks noChangeAspect="1" noChangeArrowheads="1"/>
          </p:cNvPicPr>
          <p:nvPr/>
        </p:nvPicPr>
        <p:blipFill>
          <a:blip r:embed="rId2"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5" name="Picture 4"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539552" y="332656"/>
            <a:ext cx="7896225" cy="3219450"/>
          </a:xfrm>
          <a:prstGeom prst="rect">
            <a:avLst/>
          </a:prstGeom>
          <a:noFill/>
          <a:ln w="9525">
            <a:noFill/>
            <a:miter lim="800000"/>
            <a:headEnd/>
            <a:tailEnd/>
          </a:ln>
        </p:spPr>
      </p:pic>
      <p:pic>
        <p:nvPicPr>
          <p:cNvPr id="4099" name="Picture 3" descr="C:\Users\Bev\Desktop\Austranter Medical\Logo\Xero Logo V1.jpg"/>
          <p:cNvPicPr>
            <a:picLocks noChangeAspect="1" noChangeArrowheads="1"/>
          </p:cNvPicPr>
          <p:nvPr/>
        </p:nvPicPr>
        <p:blipFill>
          <a:blip r:embed="rId3" cstate="print"/>
          <a:srcRect/>
          <a:stretch>
            <a:fillRect/>
          </a:stretch>
        </p:blipFill>
        <p:spPr bwMode="auto">
          <a:xfrm>
            <a:off x="214016" y="5666874"/>
            <a:ext cx="1144166" cy="1144166"/>
          </a:xfrm>
          <a:prstGeom prst="rect">
            <a:avLst/>
          </a:prstGeom>
          <a:noFill/>
        </p:spPr>
      </p:pic>
      <p:pic>
        <p:nvPicPr>
          <p:cNvPr id="4100" name="Picture 4"/>
          <p:cNvPicPr>
            <a:picLocks noChangeAspect="1" noChangeArrowheads="1"/>
          </p:cNvPicPr>
          <p:nvPr/>
        </p:nvPicPr>
        <p:blipFill>
          <a:blip r:embed="rId4"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7169" name="Picture 1" descr="C:\Users\Bev\Desktop\Austranter Medical\Photos\P4147991.JPG"/>
          <p:cNvPicPr>
            <a:picLocks noChangeAspect="1" noChangeArrowheads="1"/>
          </p:cNvPicPr>
          <p:nvPr/>
        </p:nvPicPr>
        <p:blipFill>
          <a:blip r:embed="rId5" cstate="print"/>
          <a:srcRect t="5970" r="17910" b="5234"/>
          <a:stretch>
            <a:fillRect/>
          </a:stretch>
        </p:blipFill>
        <p:spPr bwMode="auto">
          <a:xfrm>
            <a:off x="3166842" y="3573016"/>
            <a:ext cx="2485277" cy="201622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611560" y="620688"/>
            <a:ext cx="7810500" cy="1504950"/>
          </a:xfrm>
          <a:prstGeom prst="rect">
            <a:avLst/>
          </a:prstGeom>
          <a:noFill/>
          <a:ln w="9525">
            <a:noFill/>
            <a:miter lim="800000"/>
            <a:headEnd/>
            <a:tailEnd/>
          </a:ln>
        </p:spPr>
      </p:pic>
      <p:pic>
        <p:nvPicPr>
          <p:cNvPr id="3" name="Picture 2"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pic>
        <p:nvPicPr>
          <p:cNvPr id="4" name="Picture 4"/>
          <p:cNvPicPr>
            <a:picLocks noChangeAspect="1" noChangeArrowheads="1"/>
          </p:cNvPicPr>
          <p:nvPr/>
        </p:nvPicPr>
        <p:blipFill>
          <a:blip r:embed="rId4" cstate="print"/>
          <a:srcRect l="17693" b="21221"/>
          <a:stretch>
            <a:fillRect/>
          </a:stretch>
        </p:blipFill>
        <p:spPr bwMode="auto">
          <a:xfrm>
            <a:off x="1619672" y="5623060"/>
            <a:ext cx="7524328" cy="1234940"/>
          </a:xfrm>
          <a:prstGeom prst="rect">
            <a:avLst/>
          </a:prstGeom>
          <a:noFill/>
          <a:ln w="9525">
            <a:noFill/>
            <a:miter lim="800000"/>
            <a:headEnd/>
            <a:tailEnd/>
          </a:ln>
        </p:spPr>
      </p:pic>
      <p:sp>
        <p:nvSpPr>
          <p:cNvPr id="6" name="Rectangle 5"/>
          <p:cNvSpPr/>
          <p:nvPr/>
        </p:nvSpPr>
        <p:spPr>
          <a:xfrm>
            <a:off x="1331640" y="3140968"/>
            <a:ext cx="2448272" cy="323165"/>
          </a:xfrm>
          <a:prstGeom prst="rect">
            <a:avLst/>
          </a:prstGeom>
        </p:spPr>
        <p:txBody>
          <a:bodyPr wrap="square">
            <a:spAutoFit/>
          </a:bodyPr>
          <a:lstStyle/>
          <a:p>
            <a:pPr lvl="0" fontAlgn="base">
              <a:spcBef>
                <a:spcPct val="0"/>
              </a:spcBef>
              <a:spcAft>
                <a:spcPct val="0"/>
              </a:spcAft>
              <a:buFont typeface="Wingdings" pitchFamily="2" charset="2"/>
              <a:buChar char="ü"/>
            </a:pPr>
            <a:r>
              <a:rPr lang="en-AU" sz="1500" dirty="0" smtClean="0">
                <a:latin typeface="Qlassik Bold" pitchFamily="18" charset="0"/>
                <a:ea typeface="Calibri" pitchFamily="34" charset="0"/>
                <a:cs typeface="Times New Roman" pitchFamily="18" charset="0"/>
              </a:rPr>
              <a:t> colour coded </a:t>
            </a:r>
            <a:r>
              <a:rPr lang="en-AU" sz="1500" dirty="0" smtClean="0">
                <a:latin typeface="Qlassik Bold" pitchFamily="18" charset="0"/>
                <a:ea typeface="Calibri" pitchFamily="34" charset="0"/>
                <a:cs typeface="Times New Roman" pitchFamily="18" charset="0"/>
              </a:rPr>
              <a:t>sizes XS, </a:t>
            </a:r>
            <a:r>
              <a:rPr lang="en-AU" sz="1500" dirty="0" smtClean="0">
                <a:latin typeface="Qlassik Bold" pitchFamily="18" charset="0"/>
                <a:ea typeface="Calibri" pitchFamily="34" charset="0"/>
                <a:cs typeface="Times New Roman" pitchFamily="18" charset="0"/>
              </a:rPr>
              <a:t>S, M, L.</a:t>
            </a:r>
            <a:endParaRPr lang="en-AU" sz="1500" dirty="0" smtClean="0">
              <a:latin typeface="Arial" pitchFamily="34" charset="0"/>
              <a:cs typeface="Arial" pitchFamily="34" charset="0"/>
            </a:endParaRPr>
          </a:p>
        </p:txBody>
      </p:sp>
      <p:pic>
        <p:nvPicPr>
          <p:cNvPr id="6146" name="Picture 2" descr="C:\Users\Bev\Desktop\Austranter Medical\Photos\Eye covers.JPG"/>
          <p:cNvPicPr>
            <a:picLocks noChangeAspect="1" noChangeArrowheads="1"/>
          </p:cNvPicPr>
          <p:nvPr/>
        </p:nvPicPr>
        <p:blipFill>
          <a:blip r:embed="rId5" cstate="print"/>
          <a:srcRect l="7954" t="5302" r="1907" b="15162"/>
          <a:stretch>
            <a:fillRect/>
          </a:stretch>
        </p:blipFill>
        <p:spPr bwMode="auto">
          <a:xfrm>
            <a:off x="3779912" y="2060848"/>
            <a:ext cx="4896544" cy="324036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pic>
        <p:nvPicPr>
          <p:cNvPr id="3" name="Picture 4"/>
          <p:cNvPicPr>
            <a:picLocks noChangeAspect="1" noChangeArrowheads="1"/>
          </p:cNvPicPr>
          <p:nvPr/>
        </p:nvPicPr>
        <p:blipFill>
          <a:blip r:embed="rId4"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6146" name="Picture 2"/>
          <p:cNvPicPr>
            <a:picLocks noChangeAspect="1" noChangeArrowheads="1"/>
          </p:cNvPicPr>
          <p:nvPr/>
        </p:nvPicPr>
        <p:blipFill>
          <a:blip r:embed="rId5" cstate="print"/>
          <a:srcRect/>
          <a:stretch>
            <a:fillRect/>
          </a:stretch>
        </p:blipFill>
        <p:spPr bwMode="auto">
          <a:xfrm>
            <a:off x="179513" y="908720"/>
            <a:ext cx="8964487" cy="1865353"/>
          </a:xfrm>
          <a:prstGeom prst="rect">
            <a:avLst/>
          </a:prstGeom>
          <a:noFill/>
          <a:ln w="9525">
            <a:noFill/>
            <a:miter lim="800000"/>
            <a:headEnd/>
            <a:tailEnd/>
          </a:ln>
        </p:spPr>
      </p:pic>
      <p:sp>
        <p:nvSpPr>
          <p:cNvPr id="5121" name="Rectangle 1"/>
          <p:cNvSpPr>
            <a:spLocks noChangeArrowheads="1"/>
          </p:cNvSpPr>
          <p:nvPr/>
        </p:nvSpPr>
        <p:spPr bwMode="auto">
          <a:xfrm>
            <a:off x="1115616" y="3861048"/>
            <a:ext cx="230425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AU" sz="1600" b="0" i="0" u="none" strike="noStrike" cap="none" normalizeH="0" baseline="0" dirty="0" smtClean="0">
                <a:ln>
                  <a:noFill/>
                </a:ln>
                <a:solidFill>
                  <a:schemeClr val="tx1"/>
                </a:solidFill>
                <a:effectLst/>
                <a:latin typeface="Qlassik Bold" pitchFamily="18" charset="0"/>
                <a:ea typeface="Calibri" pitchFamily="34" charset="0"/>
                <a:cs typeface="Times New Roman" pitchFamily="18" charset="0"/>
              </a:rPr>
              <a:t> colour coded sizes S, M, L.</a:t>
            </a:r>
            <a:endParaRPr kumimoji="0" lang="en-A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2" name="Picture 2" descr="C:\Users\Bev\Desktop\Austranter Medical\Photos\Sat wraps.JPG"/>
          <p:cNvPicPr>
            <a:picLocks noChangeAspect="1" noChangeArrowheads="1"/>
          </p:cNvPicPr>
          <p:nvPr/>
        </p:nvPicPr>
        <p:blipFill>
          <a:blip r:embed="rId6" cstate="print"/>
          <a:srcRect l="2966" t="10380" b="20421"/>
          <a:stretch>
            <a:fillRect/>
          </a:stretch>
        </p:blipFill>
        <p:spPr bwMode="auto">
          <a:xfrm>
            <a:off x="3491880" y="2636912"/>
            <a:ext cx="4712072" cy="252028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pic>
        <p:nvPicPr>
          <p:cNvPr id="4" name="Picture 4"/>
          <p:cNvPicPr>
            <a:picLocks noChangeAspect="1" noChangeArrowheads="1"/>
          </p:cNvPicPr>
          <p:nvPr/>
        </p:nvPicPr>
        <p:blipFill>
          <a:blip r:embed="rId4" cstate="print"/>
          <a:srcRect l="17693" b="21221"/>
          <a:stretch>
            <a:fillRect/>
          </a:stretch>
        </p:blipFill>
        <p:spPr bwMode="auto">
          <a:xfrm>
            <a:off x="1619672" y="5623060"/>
            <a:ext cx="7524328" cy="1234940"/>
          </a:xfrm>
          <a:prstGeom prst="rect">
            <a:avLst/>
          </a:prstGeom>
          <a:noFill/>
          <a:ln w="9525">
            <a:noFill/>
            <a:miter lim="800000"/>
            <a:headEnd/>
            <a:tailEnd/>
          </a:ln>
        </p:spPr>
      </p:pic>
      <p:sp>
        <p:nvSpPr>
          <p:cNvPr id="5" name="Title 4"/>
          <p:cNvSpPr>
            <a:spLocks noGrp="1"/>
          </p:cNvSpPr>
          <p:nvPr>
            <p:ph type="ctrTitle"/>
          </p:nvPr>
        </p:nvSpPr>
        <p:spPr>
          <a:xfrm>
            <a:off x="683568" y="476672"/>
            <a:ext cx="7772400" cy="360040"/>
          </a:xfrm>
        </p:spPr>
        <p:txBody>
          <a:bodyPr anchor="t">
            <a:normAutofit fontScale="90000"/>
          </a:bodyPr>
          <a:lstStyle/>
          <a:p>
            <a:pPr algn="l"/>
            <a:r>
              <a:rPr lang="en-AU" sz="1800" u="sng" dirty="0" smtClean="0">
                <a:solidFill>
                  <a:srgbClr val="53682A"/>
                </a:solidFill>
                <a:latin typeface="Qlassik Bold" pitchFamily="18" charset="0"/>
              </a:rPr>
              <a:t>Chin Strap features:</a:t>
            </a:r>
            <a:br>
              <a:rPr lang="en-AU" sz="1800" u="sng" dirty="0" smtClean="0">
                <a:solidFill>
                  <a:srgbClr val="53682A"/>
                </a:solidFill>
                <a:latin typeface="Qlassik Bold" pitchFamily="18" charset="0"/>
              </a:rPr>
            </a:br>
            <a:r>
              <a:rPr lang="en-AU" sz="1800" u="sng" dirty="0" smtClean="0">
                <a:solidFill>
                  <a:srgbClr val="53682A"/>
                </a:solidFill>
                <a:latin typeface="Qlassik Bold" pitchFamily="18" charset="0"/>
              </a:rPr>
              <a:t/>
            </a:r>
            <a:br>
              <a:rPr lang="en-AU" sz="1800" u="sng" dirty="0" smtClean="0">
                <a:solidFill>
                  <a:srgbClr val="53682A"/>
                </a:solidFill>
                <a:latin typeface="Qlassik Bold" pitchFamily="18" charset="0"/>
              </a:rPr>
            </a:br>
            <a:r>
              <a:rPr lang="en-AU" sz="1800" u="sng" dirty="0" smtClean="0">
                <a:solidFill>
                  <a:srgbClr val="53682A"/>
                </a:solidFill>
                <a:latin typeface="Qlassik Bold" pitchFamily="18" charset="0"/>
              </a:rPr>
              <a:t/>
            </a:r>
            <a:br>
              <a:rPr lang="en-AU" sz="1800" u="sng" dirty="0" smtClean="0">
                <a:solidFill>
                  <a:srgbClr val="53682A"/>
                </a:solidFill>
                <a:latin typeface="Qlassik Bold" pitchFamily="18" charset="0"/>
              </a:rPr>
            </a:br>
            <a:r>
              <a:rPr lang="en-AU" sz="1800" u="sng" dirty="0" smtClean="0">
                <a:solidFill>
                  <a:srgbClr val="53682A"/>
                </a:solidFill>
                <a:latin typeface="Qlassik Bold" pitchFamily="18" charset="0"/>
              </a:rPr>
              <a:t/>
            </a:r>
            <a:br>
              <a:rPr lang="en-AU" sz="1800" u="sng" dirty="0" smtClean="0">
                <a:solidFill>
                  <a:srgbClr val="53682A"/>
                </a:solidFill>
                <a:latin typeface="Qlassik Bold" pitchFamily="18" charset="0"/>
              </a:rPr>
            </a:br>
            <a:r>
              <a:rPr lang="en-AU" sz="1800" dirty="0" smtClean="0">
                <a:solidFill>
                  <a:srgbClr val="53682A"/>
                </a:solidFill>
                <a:latin typeface="Qlassik Bold" pitchFamily="18" charset="0"/>
              </a:rPr>
              <a:t>	</a:t>
            </a:r>
            <a:br>
              <a:rPr lang="en-AU" sz="1800" dirty="0" smtClean="0">
                <a:solidFill>
                  <a:srgbClr val="53682A"/>
                </a:solidFill>
                <a:latin typeface="Qlassik Bold" pitchFamily="18" charset="0"/>
              </a:rPr>
            </a:br>
            <a:endParaRPr lang="en-AU" sz="1800" u="sng" dirty="0">
              <a:solidFill>
                <a:srgbClr val="53682A"/>
              </a:solidFill>
              <a:latin typeface="Qlassik Bold" pitchFamily="18" charset="0"/>
            </a:endParaRPr>
          </a:p>
        </p:txBody>
      </p:sp>
      <p:sp>
        <p:nvSpPr>
          <p:cNvPr id="7" name="Subtitle 6"/>
          <p:cNvSpPr>
            <a:spLocks noGrp="1"/>
          </p:cNvSpPr>
          <p:nvPr>
            <p:ph type="subTitle" idx="1"/>
          </p:nvPr>
        </p:nvSpPr>
        <p:spPr>
          <a:xfrm>
            <a:off x="1331640" y="1124744"/>
            <a:ext cx="6400800" cy="1008112"/>
          </a:xfrm>
        </p:spPr>
        <p:txBody>
          <a:bodyPr>
            <a:normAutofit/>
          </a:bodyPr>
          <a:lstStyle/>
          <a:p>
            <a:pPr algn="l">
              <a:buFont typeface="Wingdings" pitchFamily="2" charset="2"/>
              <a:buChar char="ü"/>
            </a:pPr>
            <a:r>
              <a:rPr lang="en-AU" sz="1600" dirty="0" smtClean="0">
                <a:solidFill>
                  <a:schemeClr val="tx1"/>
                </a:solidFill>
              </a:rPr>
              <a:t> </a:t>
            </a:r>
            <a:r>
              <a:rPr lang="en-AU" sz="1600" dirty="0" smtClean="0">
                <a:solidFill>
                  <a:schemeClr val="tx1"/>
                </a:solidFill>
                <a:latin typeface="Qlassik Bold" pitchFamily="18" charset="0"/>
              </a:rPr>
              <a:t>a soft, comfortable strap to hold chin gently, mouth shut, to avoid ‘pop off’</a:t>
            </a:r>
          </a:p>
          <a:p>
            <a:pPr algn="l">
              <a:buFont typeface="Wingdings" pitchFamily="2" charset="2"/>
              <a:buChar char="ü"/>
            </a:pPr>
            <a:r>
              <a:rPr lang="en-AU" sz="1600" dirty="0" smtClean="0">
                <a:solidFill>
                  <a:schemeClr val="tx1"/>
                </a:solidFill>
                <a:latin typeface="Qlassik Bold" pitchFamily="18" charset="0"/>
              </a:rPr>
              <a:t> </a:t>
            </a:r>
            <a:r>
              <a:rPr lang="en-AU" sz="1600" dirty="0" smtClean="0">
                <a:solidFill>
                  <a:schemeClr val="tx1"/>
                </a:solidFill>
                <a:latin typeface="Qlassik Bold" pitchFamily="18" charset="0"/>
              </a:rPr>
              <a:t>attaches to NEO-</a:t>
            </a:r>
            <a:r>
              <a:rPr lang="en-AU" sz="1600" dirty="0" err="1" smtClean="0">
                <a:solidFill>
                  <a:schemeClr val="tx1"/>
                </a:solidFill>
                <a:latin typeface="Qlassik Bold" pitchFamily="18" charset="0"/>
              </a:rPr>
              <a:t>prene</a:t>
            </a:r>
            <a:r>
              <a:rPr lang="en-AU" sz="1600" dirty="0" smtClean="0">
                <a:solidFill>
                  <a:schemeClr val="tx1"/>
                </a:solidFill>
                <a:latin typeface="Qlassik Bold" pitchFamily="18" charset="0"/>
              </a:rPr>
              <a:t> rim of cap, for ease of use</a:t>
            </a:r>
          </a:p>
          <a:p>
            <a:pPr algn="l">
              <a:buFont typeface="Wingdings" pitchFamily="2" charset="2"/>
              <a:buChar char="ü"/>
            </a:pPr>
            <a:r>
              <a:rPr lang="en-AU" sz="1600" dirty="0" smtClean="0">
                <a:solidFill>
                  <a:schemeClr val="tx1"/>
                </a:solidFill>
                <a:latin typeface="Qlassik Bold" pitchFamily="18" charset="0"/>
              </a:rPr>
              <a:t> </a:t>
            </a:r>
            <a:r>
              <a:rPr lang="en-AU" sz="1600" dirty="0" smtClean="0">
                <a:solidFill>
                  <a:schemeClr val="tx1"/>
                </a:solidFill>
                <a:latin typeface="Qlassik Bold" pitchFamily="18" charset="0"/>
              </a:rPr>
              <a:t>colour coded sizes from XS, S, M, L</a:t>
            </a:r>
            <a:endParaRPr lang="en-AU" sz="1600" dirty="0">
              <a:solidFill>
                <a:schemeClr val="tx1"/>
              </a:solidFill>
              <a:latin typeface="Qlassik Bold" pitchFamily="18" charset="0"/>
            </a:endParaRPr>
          </a:p>
        </p:txBody>
      </p:sp>
      <p:pic>
        <p:nvPicPr>
          <p:cNvPr id="9" name="Picture 8" descr="P4186372.JPG"/>
          <p:cNvPicPr>
            <a:picLocks noChangeAspect="1"/>
          </p:cNvPicPr>
          <p:nvPr/>
        </p:nvPicPr>
        <p:blipFill>
          <a:blip r:embed="rId5" cstate="print"/>
          <a:srcRect l="6688" t="43000" r="9313" b="46500"/>
          <a:stretch>
            <a:fillRect/>
          </a:stretch>
        </p:blipFill>
        <p:spPr>
          <a:xfrm>
            <a:off x="2627784" y="476672"/>
            <a:ext cx="4608512" cy="432048"/>
          </a:xfrm>
          <a:prstGeom prst="rect">
            <a:avLst/>
          </a:prstGeom>
        </p:spPr>
      </p:pic>
      <p:pic>
        <p:nvPicPr>
          <p:cNvPr id="4097" name="Picture 1" descr="C:\Users\Bev\Desktop\Austranter Medical\Photos\Chin straps.JPG"/>
          <p:cNvPicPr>
            <a:picLocks noChangeAspect="1" noChangeArrowheads="1"/>
          </p:cNvPicPr>
          <p:nvPr/>
        </p:nvPicPr>
        <p:blipFill>
          <a:blip r:embed="rId6" cstate="print"/>
          <a:srcRect l="3046" t="8657" r="388" b="29919"/>
          <a:stretch>
            <a:fillRect/>
          </a:stretch>
        </p:blipFill>
        <p:spPr bwMode="auto">
          <a:xfrm>
            <a:off x="1636924" y="2300124"/>
            <a:ext cx="6192688" cy="295431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20080"/>
          </a:xfrm>
        </p:spPr>
        <p:txBody>
          <a:bodyPr>
            <a:normAutofit/>
          </a:bodyPr>
          <a:lstStyle/>
          <a:p>
            <a:r>
              <a:rPr lang="en-AU" sz="3600" u="sng" dirty="0" smtClean="0">
                <a:solidFill>
                  <a:srgbClr val="53682A"/>
                </a:solidFill>
                <a:latin typeface="Qlassik Bold" pitchFamily="18" charset="0"/>
              </a:rPr>
              <a:t>Application Instructions</a:t>
            </a:r>
            <a:endParaRPr lang="en-AU" sz="3600" dirty="0"/>
          </a:p>
        </p:txBody>
      </p:sp>
      <p:sp>
        <p:nvSpPr>
          <p:cNvPr id="3" name="Content Placeholder 2"/>
          <p:cNvSpPr>
            <a:spLocks noGrp="1"/>
          </p:cNvSpPr>
          <p:nvPr>
            <p:ph idx="1"/>
          </p:nvPr>
        </p:nvSpPr>
        <p:spPr>
          <a:xfrm>
            <a:off x="467544" y="1124744"/>
            <a:ext cx="8219256" cy="3240361"/>
          </a:xfrm>
        </p:spPr>
        <p:txBody>
          <a:bodyPr/>
          <a:lstStyle/>
          <a:p>
            <a:pPr>
              <a:buFont typeface="Wingdings" pitchFamily="2" charset="2"/>
              <a:buChar char="ü"/>
            </a:pPr>
            <a:r>
              <a:rPr lang="en-AU" sz="1800" dirty="0" smtClean="0"/>
              <a:t> </a:t>
            </a:r>
            <a:r>
              <a:rPr lang="en-AU" sz="1800" dirty="0" smtClean="0">
                <a:latin typeface="Qlassik Bold" pitchFamily="18" charset="0"/>
              </a:rPr>
              <a:t>A</a:t>
            </a:r>
            <a:r>
              <a:rPr lang="en-AU" sz="1800" dirty="0" smtClean="0">
                <a:latin typeface="Qlassik Bold" pitchFamily="18" charset="0"/>
              </a:rPr>
              <a:t>ssess cap size required. Cap head circumference measurement is taken from nape of neck (hairline), across the ears, to the middle of the forehead. Standard head circumference is comparable unless there is moulding or head asymmetry. So, best to measure cap head circumference  for initial application, at birth.</a:t>
            </a:r>
            <a:endParaRPr lang="en-AU" sz="1800" dirty="0" smtClean="0">
              <a:latin typeface="Qlassik Bold" pitchFamily="18" charset="0"/>
            </a:endParaRPr>
          </a:p>
        </p:txBody>
      </p:sp>
      <p:pic>
        <p:nvPicPr>
          <p:cNvPr id="4" name="Picture 3" descr="C:\Users\Bev\Desktop\Austranter Medical\Logo\Xero Logo V1.jpg"/>
          <p:cNvPicPr>
            <a:picLocks noChangeAspect="1" noChangeArrowheads="1"/>
          </p:cNvPicPr>
          <p:nvPr/>
        </p:nvPicPr>
        <p:blipFill>
          <a:blip r:embed="rId2" cstate="print"/>
          <a:srcRect/>
          <a:stretch>
            <a:fillRect/>
          </a:stretch>
        </p:blipFill>
        <p:spPr bwMode="auto">
          <a:xfrm>
            <a:off x="259482" y="5641826"/>
            <a:ext cx="1216174" cy="1216174"/>
          </a:xfrm>
          <a:prstGeom prst="rect">
            <a:avLst/>
          </a:prstGeom>
          <a:noFill/>
        </p:spPr>
      </p:pic>
      <p:pic>
        <p:nvPicPr>
          <p:cNvPr id="5" name="Picture 4"/>
          <p:cNvPicPr>
            <a:picLocks noChangeAspect="1" noChangeArrowheads="1"/>
          </p:cNvPicPr>
          <p:nvPr/>
        </p:nvPicPr>
        <p:blipFill>
          <a:blip r:embed="rId3"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6" name="Picture 5" descr="Measurement.JPG"/>
          <p:cNvPicPr>
            <a:picLocks noChangeAspect="1"/>
          </p:cNvPicPr>
          <p:nvPr/>
        </p:nvPicPr>
        <p:blipFill>
          <a:blip r:embed="rId4" cstate="print"/>
          <a:stretch>
            <a:fillRect/>
          </a:stretch>
        </p:blipFill>
        <p:spPr>
          <a:xfrm>
            <a:off x="2627784" y="2403636"/>
            <a:ext cx="3991992" cy="299399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634082"/>
          </a:xfrm>
        </p:spPr>
        <p:txBody>
          <a:bodyPr>
            <a:noAutofit/>
          </a:bodyPr>
          <a:lstStyle/>
          <a:p>
            <a:r>
              <a:rPr lang="en-AU" sz="3600" u="sng" dirty="0" smtClean="0">
                <a:solidFill>
                  <a:srgbClr val="53682A"/>
                </a:solidFill>
                <a:latin typeface="Qlassik Bold" pitchFamily="18" charset="0"/>
              </a:rPr>
              <a:t>Application Instructions</a:t>
            </a:r>
            <a:endParaRPr lang="en-AU" sz="3600" dirty="0">
              <a:latin typeface="Qlassik Bold" pitchFamily="18" charset="0"/>
            </a:endParaRPr>
          </a:p>
        </p:txBody>
      </p:sp>
      <p:sp>
        <p:nvSpPr>
          <p:cNvPr id="3" name="Content Placeholder 2"/>
          <p:cNvSpPr>
            <a:spLocks noGrp="1"/>
          </p:cNvSpPr>
          <p:nvPr>
            <p:ph idx="1"/>
          </p:nvPr>
        </p:nvSpPr>
        <p:spPr>
          <a:xfrm>
            <a:off x="2195736" y="1412776"/>
            <a:ext cx="4608512" cy="3672408"/>
          </a:xfrm>
        </p:spPr>
        <p:txBody>
          <a:bodyPr>
            <a:normAutofit lnSpcReduction="10000"/>
          </a:bodyPr>
          <a:lstStyle/>
          <a:p>
            <a:pPr>
              <a:buFont typeface="Wingdings" pitchFamily="2" charset="2"/>
              <a:buChar char="ü"/>
            </a:pPr>
            <a:r>
              <a:rPr lang="en-AU" sz="2000" dirty="0" smtClean="0"/>
              <a:t> </a:t>
            </a:r>
            <a:r>
              <a:rPr lang="en-AU" sz="2000" dirty="0" smtClean="0">
                <a:latin typeface="Qlassik Bold" pitchFamily="18" charset="0"/>
              </a:rPr>
              <a:t>Choose appropriately sized cap. Each cap comes in 5cm increments. Starting at &lt;25cm to 50cm.</a:t>
            </a:r>
          </a:p>
          <a:p>
            <a:pPr>
              <a:buFont typeface="Wingdings" pitchFamily="2" charset="2"/>
              <a:buChar char="ü"/>
            </a:pPr>
            <a:r>
              <a:rPr lang="en-AU" sz="2000" dirty="0" smtClean="0">
                <a:latin typeface="Qlassik Bold" pitchFamily="18" charset="0"/>
              </a:rPr>
              <a:t>Each cap size has a colour coded NEO-</a:t>
            </a:r>
            <a:r>
              <a:rPr lang="en-AU" sz="2000" dirty="0" err="1" smtClean="0">
                <a:latin typeface="Qlassik Bold" pitchFamily="18" charset="0"/>
              </a:rPr>
              <a:t>prene</a:t>
            </a:r>
            <a:r>
              <a:rPr lang="en-AU" sz="2000" dirty="0" smtClean="0">
                <a:latin typeface="Qlassik Bold" pitchFamily="18" charset="0"/>
              </a:rPr>
              <a:t> rim.</a:t>
            </a:r>
          </a:p>
          <a:p>
            <a:r>
              <a:rPr lang="en-AU" sz="2000" dirty="0" smtClean="0">
                <a:solidFill>
                  <a:srgbClr val="00B050"/>
                </a:solidFill>
                <a:latin typeface="Qlassik Bold" pitchFamily="18" charset="0"/>
              </a:rPr>
              <a:t>Green = </a:t>
            </a:r>
            <a:r>
              <a:rPr lang="en-AU" sz="2000" dirty="0" err="1" smtClean="0">
                <a:solidFill>
                  <a:srgbClr val="00B050"/>
                </a:solidFill>
                <a:latin typeface="Qlassik Bold" pitchFamily="18" charset="0"/>
              </a:rPr>
              <a:t>XSmall</a:t>
            </a:r>
            <a:r>
              <a:rPr lang="en-AU" sz="2000" dirty="0" smtClean="0">
                <a:solidFill>
                  <a:srgbClr val="00B050"/>
                </a:solidFill>
                <a:latin typeface="Qlassik Bold" pitchFamily="18" charset="0"/>
              </a:rPr>
              <a:t> = &lt;25cm</a:t>
            </a:r>
          </a:p>
          <a:p>
            <a:r>
              <a:rPr lang="en-AU" sz="2000" dirty="0" smtClean="0">
                <a:ln>
                  <a:solidFill>
                    <a:schemeClr val="tx1"/>
                  </a:solidFill>
                </a:ln>
                <a:solidFill>
                  <a:srgbClr val="FFFF00"/>
                </a:solidFill>
                <a:latin typeface="Qlassik Bold" pitchFamily="18" charset="0"/>
              </a:rPr>
              <a:t>Yellow = Small = 25-30cm</a:t>
            </a:r>
          </a:p>
          <a:p>
            <a:r>
              <a:rPr lang="en-AU" sz="2000" dirty="0" smtClean="0">
                <a:solidFill>
                  <a:srgbClr val="FF0000"/>
                </a:solidFill>
                <a:latin typeface="Qlassik Bold" pitchFamily="18" charset="0"/>
              </a:rPr>
              <a:t>Red = Medium = 30-35cm</a:t>
            </a:r>
          </a:p>
          <a:p>
            <a:r>
              <a:rPr lang="en-AU" sz="2000" dirty="0" smtClean="0">
                <a:solidFill>
                  <a:srgbClr val="0070C0"/>
                </a:solidFill>
                <a:latin typeface="Qlassik Bold" pitchFamily="18" charset="0"/>
              </a:rPr>
              <a:t>Blue = Large = 25-40cm</a:t>
            </a:r>
          </a:p>
          <a:p>
            <a:r>
              <a:rPr lang="en-AU" sz="2000" dirty="0" smtClean="0">
                <a:latin typeface="Qlassik Bold" pitchFamily="18" charset="0"/>
              </a:rPr>
              <a:t>Black = </a:t>
            </a:r>
            <a:r>
              <a:rPr lang="en-AU" sz="2000" dirty="0" err="1" smtClean="0">
                <a:latin typeface="Qlassik Bold" pitchFamily="18" charset="0"/>
              </a:rPr>
              <a:t>XLarge</a:t>
            </a:r>
            <a:r>
              <a:rPr lang="en-AU" sz="2000" dirty="0" smtClean="0">
                <a:latin typeface="Qlassik Bold" pitchFamily="18" charset="0"/>
              </a:rPr>
              <a:t> = 40-45cm</a:t>
            </a:r>
          </a:p>
          <a:p>
            <a:r>
              <a:rPr lang="en-AU" sz="2000" dirty="0" smtClean="0">
                <a:ln>
                  <a:solidFill>
                    <a:schemeClr val="tx1"/>
                  </a:solidFill>
                </a:ln>
                <a:solidFill>
                  <a:schemeClr val="bg1"/>
                </a:solidFill>
                <a:latin typeface="Qlassik Bold" pitchFamily="18" charset="0"/>
              </a:rPr>
              <a:t>White = </a:t>
            </a:r>
            <a:r>
              <a:rPr lang="en-AU" sz="2000" dirty="0" err="1" smtClean="0">
                <a:ln>
                  <a:solidFill>
                    <a:schemeClr val="tx1"/>
                  </a:solidFill>
                </a:ln>
                <a:solidFill>
                  <a:schemeClr val="bg1"/>
                </a:solidFill>
                <a:latin typeface="Qlassik Bold" pitchFamily="18" charset="0"/>
              </a:rPr>
              <a:t>XXLarge</a:t>
            </a:r>
            <a:r>
              <a:rPr lang="en-AU" sz="2000" dirty="0" smtClean="0">
                <a:ln>
                  <a:solidFill>
                    <a:schemeClr val="tx1"/>
                  </a:solidFill>
                </a:ln>
                <a:solidFill>
                  <a:schemeClr val="bg1"/>
                </a:solidFill>
                <a:latin typeface="Qlassik Bold" pitchFamily="18" charset="0"/>
              </a:rPr>
              <a:t> = 45/50cm</a:t>
            </a:r>
            <a:endParaRPr lang="en-AU" sz="2000" dirty="0" smtClean="0">
              <a:ln>
                <a:solidFill>
                  <a:schemeClr val="tx1"/>
                </a:solidFill>
              </a:ln>
              <a:solidFill>
                <a:schemeClr val="bg1"/>
              </a:solidFill>
              <a:latin typeface="Qlassik Bold" pitchFamily="18" charset="0"/>
            </a:endParaRPr>
          </a:p>
          <a:p>
            <a:pPr>
              <a:buNone/>
            </a:pPr>
            <a:endParaRPr lang="en-AU" sz="1600" dirty="0">
              <a:latin typeface="Qlassik Bold" pitchFamily="18" charset="0"/>
            </a:endParaRPr>
          </a:p>
        </p:txBody>
      </p:sp>
      <p:pic>
        <p:nvPicPr>
          <p:cNvPr id="5" name="Picture 4" descr="C:\Users\Bev\Desktop\Austranter Medical\Logo\Xero Logo V1.jpg"/>
          <p:cNvPicPr>
            <a:picLocks noChangeAspect="1" noChangeArrowheads="1"/>
          </p:cNvPicPr>
          <p:nvPr/>
        </p:nvPicPr>
        <p:blipFill>
          <a:blip r:embed="rId2" cstate="print"/>
          <a:srcRect/>
          <a:stretch>
            <a:fillRect/>
          </a:stretch>
        </p:blipFill>
        <p:spPr bwMode="auto">
          <a:xfrm>
            <a:off x="259482" y="5589240"/>
            <a:ext cx="1216174" cy="1216174"/>
          </a:xfrm>
          <a:prstGeom prst="rect">
            <a:avLst/>
          </a:prstGeom>
          <a:noFill/>
        </p:spPr>
      </p:pic>
      <p:pic>
        <p:nvPicPr>
          <p:cNvPr id="6" name="Picture 5"/>
          <p:cNvPicPr>
            <a:picLocks noChangeAspect="1" noChangeArrowheads="1"/>
          </p:cNvPicPr>
          <p:nvPr/>
        </p:nvPicPr>
        <p:blipFill>
          <a:blip r:embed="rId3" cstate="print"/>
          <a:srcRect l="17693" b="21221"/>
          <a:stretch>
            <a:fillRect/>
          </a:stretch>
        </p:blipFill>
        <p:spPr bwMode="auto">
          <a:xfrm>
            <a:off x="1619672" y="5623060"/>
            <a:ext cx="7524328" cy="12349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562074"/>
          </a:xfrm>
        </p:spPr>
        <p:txBody>
          <a:bodyPr>
            <a:noAutofit/>
          </a:bodyPr>
          <a:lstStyle/>
          <a:p>
            <a:r>
              <a:rPr lang="en-AU" sz="3600" u="sng" dirty="0" smtClean="0">
                <a:solidFill>
                  <a:srgbClr val="53682A"/>
                </a:solidFill>
                <a:latin typeface="Qlassik Bold" pitchFamily="18" charset="0"/>
              </a:rPr>
              <a:t>Application Instructions</a:t>
            </a:r>
            <a:endParaRPr lang="en-AU" sz="3600" dirty="0">
              <a:latin typeface="Qlassik Bold" pitchFamily="18" charset="0"/>
            </a:endParaRPr>
          </a:p>
        </p:txBody>
      </p:sp>
      <p:pic>
        <p:nvPicPr>
          <p:cNvPr id="4" name="Picture 3"/>
          <p:cNvPicPr>
            <a:picLocks noChangeAspect="1" noChangeArrowheads="1"/>
          </p:cNvPicPr>
          <p:nvPr/>
        </p:nvPicPr>
        <p:blipFill>
          <a:blip r:embed="rId2"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5" name="Picture 4"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pic>
        <p:nvPicPr>
          <p:cNvPr id="6" name="Content Placeholder 5" descr="IMGP5051.JPG"/>
          <p:cNvPicPr>
            <a:picLocks noGrp="1"/>
          </p:cNvPicPr>
          <p:nvPr>
            <p:ph idx="1"/>
          </p:nvPr>
        </p:nvPicPr>
        <p:blipFill>
          <a:blip r:embed="rId4" cstate="print"/>
          <a:srcRect t="24457" b="15328"/>
          <a:stretch>
            <a:fillRect/>
          </a:stretch>
        </p:blipFill>
        <p:spPr>
          <a:xfrm rot="5400000">
            <a:off x="5317267" y="1819637"/>
            <a:ext cx="4968555" cy="1994594"/>
          </a:xfrm>
          <a:prstGeom prst="rect">
            <a:avLst/>
          </a:prstGeom>
        </p:spPr>
      </p:pic>
      <p:sp>
        <p:nvSpPr>
          <p:cNvPr id="7" name="Subtitle 6"/>
          <p:cNvSpPr txBox="1">
            <a:spLocks/>
          </p:cNvSpPr>
          <p:nvPr/>
        </p:nvSpPr>
        <p:spPr>
          <a:xfrm>
            <a:off x="3779912" y="1124744"/>
            <a:ext cx="2808312" cy="381642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endParaRPr kumimoji="0" lang="en-AU" sz="1600" b="0" i="0" u="none" strike="noStrike" kern="1200" cap="none" spc="0" normalizeH="0" baseline="0" noProof="0" dirty="0">
              <a:ln>
                <a:noFill/>
              </a:ln>
              <a:solidFill>
                <a:schemeClr val="tx1"/>
              </a:solidFill>
              <a:effectLst/>
              <a:uLnTx/>
              <a:uFillTx/>
              <a:latin typeface="Qlassik Bold" pitchFamily="18" charset="0"/>
              <a:ea typeface="+mn-ea"/>
              <a:cs typeface="+mn-cs"/>
            </a:endParaRPr>
          </a:p>
        </p:txBody>
      </p:sp>
      <p:pic>
        <p:nvPicPr>
          <p:cNvPr id="23554" name="Picture 2" descr="C:\Users\Bev\Desktop\Austranter Medical\Photos\EC + fasteners.JPG"/>
          <p:cNvPicPr>
            <a:picLocks noChangeAspect="1" noChangeArrowheads="1"/>
          </p:cNvPicPr>
          <p:nvPr/>
        </p:nvPicPr>
        <p:blipFill>
          <a:blip r:embed="rId5" cstate="print"/>
          <a:srcRect t="33463" r="3932" b="32281"/>
          <a:stretch>
            <a:fillRect/>
          </a:stretch>
        </p:blipFill>
        <p:spPr bwMode="auto">
          <a:xfrm>
            <a:off x="2627784" y="4509120"/>
            <a:ext cx="3456384" cy="924353"/>
          </a:xfrm>
          <a:prstGeom prst="rect">
            <a:avLst/>
          </a:prstGeom>
          <a:noFill/>
        </p:spPr>
      </p:pic>
      <p:sp>
        <p:nvSpPr>
          <p:cNvPr id="9" name="Content Placeholder 2"/>
          <p:cNvSpPr txBox="1">
            <a:spLocks/>
          </p:cNvSpPr>
          <p:nvPr/>
        </p:nvSpPr>
        <p:spPr>
          <a:xfrm>
            <a:off x="2267744" y="908720"/>
            <a:ext cx="4104456" cy="352839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n-AU"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AU" sz="1800" b="0" i="0" u="none" strike="noStrike" kern="1200" cap="none" spc="0" normalizeH="0" baseline="0" noProof="0" dirty="0" smtClean="0">
                <a:ln>
                  <a:noFill/>
                </a:ln>
                <a:solidFill>
                  <a:schemeClr val="tx1"/>
                </a:solidFill>
                <a:effectLst/>
                <a:uLnTx/>
                <a:uFillTx/>
                <a:latin typeface="Qlassik Bold" pitchFamily="18" charset="0"/>
                <a:ea typeface="+mn-ea"/>
                <a:cs typeface="+mn-cs"/>
              </a:rPr>
              <a:t>Each package contains: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sz="1800" b="0" i="0" u="none" strike="noStrike" kern="1200" cap="none" spc="0" normalizeH="0" baseline="0" noProof="0" dirty="0" smtClean="0">
                <a:ln>
                  <a:noFill/>
                </a:ln>
                <a:solidFill>
                  <a:schemeClr val="tx1"/>
                </a:solidFill>
                <a:effectLst/>
                <a:uLnTx/>
                <a:uFillTx/>
                <a:latin typeface="Qlassik Bold" pitchFamily="18" charset="0"/>
                <a:ea typeface="+mn-ea"/>
                <a:cs typeface="+mn-cs"/>
              </a:rPr>
              <a:t>Cotton cap with NEO-</a:t>
            </a:r>
            <a:r>
              <a:rPr kumimoji="0" lang="en-AU" sz="1800" b="0" i="0" u="none" strike="noStrike" kern="1200" cap="none" spc="0" normalizeH="0" baseline="0" noProof="0" dirty="0" err="1" smtClean="0">
                <a:ln>
                  <a:noFill/>
                </a:ln>
                <a:solidFill>
                  <a:schemeClr val="tx1"/>
                </a:solidFill>
                <a:effectLst/>
                <a:uLnTx/>
                <a:uFillTx/>
                <a:latin typeface="Qlassik Bold" pitchFamily="18" charset="0"/>
                <a:ea typeface="+mn-ea"/>
                <a:cs typeface="+mn-cs"/>
              </a:rPr>
              <a:t>prene</a:t>
            </a:r>
            <a:r>
              <a:rPr kumimoji="0" lang="en-AU" sz="1800" b="0" i="0" u="none" strike="noStrike" kern="1200" cap="none" spc="0" normalizeH="0" baseline="0" noProof="0" dirty="0" smtClean="0">
                <a:ln>
                  <a:noFill/>
                </a:ln>
                <a:solidFill>
                  <a:schemeClr val="tx1"/>
                </a:solidFill>
                <a:effectLst/>
                <a:uLnTx/>
                <a:uFillTx/>
                <a:latin typeface="Qlassik Bold" pitchFamily="18" charset="0"/>
                <a:ea typeface="+mn-ea"/>
                <a:cs typeface="+mn-cs"/>
              </a:rPr>
              <a:t> rim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AU" dirty="0" smtClean="0">
                <a:latin typeface="Qlassik Bold" pitchFamily="18" charset="0"/>
              </a:rPr>
              <a:t>Chin strap</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sz="1800" b="0" i="0" u="none" strike="noStrike" kern="1200" cap="none" spc="0" normalizeH="0" baseline="0" noProof="0" dirty="0" smtClean="0">
                <a:ln>
                  <a:noFill/>
                </a:ln>
                <a:solidFill>
                  <a:schemeClr val="tx1"/>
                </a:solidFill>
                <a:effectLst/>
                <a:uLnTx/>
                <a:uFillTx/>
                <a:latin typeface="Qlassik Bold" pitchFamily="18" charset="0"/>
                <a:ea typeface="+mn-ea"/>
                <a:cs typeface="+mn-cs"/>
              </a:rPr>
              <a:t>Long double sided fasteners x 2</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AU" dirty="0" smtClean="0">
                <a:latin typeface="Qlassik Bold" pitchFamily="18" charset="0"/>
              </a:rPr>
              <a:t>Short double sided fasteners x 2</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AU" dirty="0" smtClean="0">
                <a:latin typeface="Qlassik Bold" pitchFamily="18" charset="0"/>
              </a:rPr>
              <a:t>Shock cord tightener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sz="1800" b="0" i="0" u="none" strike="noStrike" kern="1200" cap="none" spc="0" normalizeH="0" baseline="0" noProof="0" dirty="0" smtClean="0">
                <a:ln>
                  <a:noFill/>
                </a:ln>
                <a:solidFill>
                  <a:schemeClr val="tx1"/>
                </a:solidFill>
                <a:effectLst/>
                <a:uLnTx/>
                <a:uFillTx/>
                <a:latin typeface="Qlassik Bold" pitchFamily="18" charset="0"/>
                <a:ea typeface="+mn-ea"/>
                <a:cs typeface="+mn-cs"/>
              </a:rPr>
              <a:t>Self adhesive loop wraps x 4</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AU" dirty="0" smtClean="0">
                <a:latin typeface="Qlassik Bold" pitchFamily="18" charset="0"/>
              </a:rPr>
              <a:t>Swap wrap</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AU" dirty="0" smtClean="0">
                <a:latin typeface="Qlassik Bold" pitchFamily="18" charset="0"/>
              </a:rPr>
              <a:t>Short double sided fasteners x 2</a:t>
            </a:r>
          </a:p>
          <a:p>
            <a:pPr marL="342900" indent="-342900">
              <a:spcBef>
                <a:spcPct val="20000"/>
              </a:spcBef>
              <a:buFont typeface="Arial" pitchFamily="34" charset="0"/>
              <a:buChar char="•"/>
            </a:pPr>
            <a:r>
              <a:rPr lang="en-AU" dirty="0" smtClean="0">
                <a:latin typeface="Qlassik Bold" pitchFamily="18" charset="0"/>
              </a:rPr>
              <a:t>Eye covers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AU" sz="1800" b="0" i="0" u="none" strike="noStrike" kern="1200" cap="none" spc="0" normalizeH="0" baseline="0" noProof="0" dirty="0" smtClean="0">
              <a:ln>
                <a:noFill/>
              </a:ln>
              <a:solidFill>
                <a:schemeClr val="tx1"/>
              </a:solidFill>
              <a:effectLst/>
              <a:uLnTx/>
              <a:uFillTx/>
              <a:latin typeface="Qlassik Bold"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AU" sz="1800" b="0" i="0" u="none" strike="noStrike" kern="1200" cap="none" spc="0" normalizeH="0" baseline="0" noProof="0" dirty="0" smtClean="0">
              <a:ln>
                <a:noFill/>
              </a:ln>
              <a:solidFill>
                <a:schemeClr val="tx1"/>
              </a:solidFill>
              <a:effectLst/>
              <a:uLnTx/>
              <a:uFillTx/>
              <a:latin typeface="Qlassik Bold"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AU" sz="1800" b="0" i="0" u="none" strike="noStrike" kern="1200" cap="none" spc="0" normalizeH="0" baseline="0" noProof="0" dirty="0" smtClean="0">
              <a:ln>
                <a:noFill/>
              </a:ln>
              <a:solidFill>
                <a:schemeClr val="tx1"/>
              </a:solidFill>
              <a:effectLst/>
              <a:uLnTx/>
              <a:uFillTx/>
              <a:latin typeface="Qlassik Bold" pitchFamily="18" charset="0"/>
              <a:ea typeface="+mn-ea"/>
              <a:cs typeface="+mn-cs"/>
            </a:endParaRPr>
          </a:p>
        </p:txBody>
      </p:sp>
      <p:cxnSp>
        <p:nvCxnSpPr>
          <p:cNvPr id="11" name="Straight Arrow Connector 10"/>
          <p:cNvCxnSpPr/>
          <p:nvPr/>
        </p:nvCxnSpPr>
        <p:spPr>
          <a:xfrm>
            <a:off x="5436096" y="1412776"/>
            <a:ext cx="2160240" cy="0"/>
          </a:xfrm>
          <a:prstGeom prst="straightConnector1">
            <a:avLst/>
          </a:prstGeom>
          <a:ln>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707904" y="1781442"/>
            <a:ext cx="3384376" cy="0"/>
          </a:xfrm>
          <a:prstGeom prst="straightConnector1">
            <a:avLst/>
          </a:prstGeom>
          <a:ln>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436096" y="2089726"/>
            <a:ext cx="2016224" cy="259154"/>
          </a:xfrm>
          <a:prstGeom prst="straightConnector1">
            <a:avLst/>
          </a:prstGeom>
          <a:ln>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436096" y="2420888"/>
            <a:ext cx="2232248" cy="432048"/>
          </a:xfrm>
          <a:prstGeom prst="straightConnector1">
            <a:avLst/>
          </a:prstGeom>
          <a:ln>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499992" y="2772302"/>
            <a:ext cx="3312368" cy="440674"/>
          </a:xfrm>
          <a:prstGeom prst="straightConnector1">
            <a:avLst/>
          </a:prstGeom>
          <a:ln>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076056" y="3086212"/>
            <a:ext cx="2664296" cy="648072"/>
          </a:xfrm>
          <a:prstGeom prst="straightConnector1">
            <a:avLst/>
          </a:prstGeom>
          <a:ln>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707904" y="3420374"/>
            <a:ext cx="3312368" cy="288032"/>
          </a:xfrm>
          <a:prstGeom prst="straightConnector1">
            <a:avLst/>
          </a:prstGeom>
          <a:ln>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113560" y="3861048"/>
            <a:ext cx="504056" cy="685576"/>
          </a:xfrm>
          <a:prstGeom prst="straightConnector1">
            <a:avLst/>
          </a:prstGeom>
          <a:ln>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635896" y="4077072"/>
            <a:ext cx="648072" cy="792088"/>
          </a:xfrm>
          <a:prstGeom prst="straightConnector1">
            <a:avLst/>
          </a:prstGeom>
          <a:ln>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537</TotalTime>
  <Words>900</Words>
  <Application>Microsoft Office PowerPoint</Application>
  <PresentationFormat>On-screen Show (4:3)</PresentationFormat>
  <Paragraphs>67</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Chin Strap features:      </vt:lpstr>
      <vt:lpstr>Application Instructions</vt:lpstr>
      <vt:lpstr>Application Instructions</vt:lpstr>
      <vt:lpstr>Application Instructions</vt:lpstr>
      <vt:lpstr>Application Instructions</vt:lpstr>
      <vt:lpstr>Application Instructions</vt:lpstr>
      <vt:lpstr>Application Instructions</vt:lpstr>
      <vt:lpstr>Application Instructions</vt:lpstr>
      <vt:lpstr>Application Instructions</vt:lpstr>
      <vt:lpstr>Application Instructions</vt:lpstr>
      <vt:lpstr>Application Instructions</vt:lpstr>
      <vt:lpstr>Application Instructions</vt:lpstr>
      <vt:lpstr>Application Instructions</vt:lpstr>
      <vt:lpstr>Application Instructions</vt:lpstr>
      <vt:lpstr>Application Instructions</vt:lpstr>
      <vt:lpstr>Application Instructions</vt:lpstr>
      <vt:lpstr>Application Instructions</vt:lpstr>
      <vt:lpstr>Application Instructions</vt:lpstr>
      <vt:lpstr>Notice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Bev</dc:creator>
  <cp:lastModifiedBy>Bev</cp:lastModifiedBy>
  <cp:revision>5</cp:revision>
  <dcterms:created xsi:type="dcterms:W3CDTF">2017-07-07T02:18:59Z</dcterms:created>
  <dcterms:modified xsi:type="dcterms:W3CDTF">2017-07-09T12:16:30Z</dcterms:modified>
</cp:coreProperties>
</file>